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docx" ContentType="application/vnd.openxmlformats-officedocument.wordprocessingml.document"/>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handoutMasterIdLst>
    <p:handoutMasterId r:id="rId15"/>
  </p:handoutMasterIdLst>
  <p:sldIdLst>
    <p:sldId id="256" r:id="rId2"/>
    <p:sldId id="257" r:id="rId3"/>
    <p:sldId id="258" r:id="rId4"/>
    <p:sldId id="262" r:id="rId5"/>
    <p:sldId id="263" r:id="rId6"/>
    <p:sldId id="265" r:id="rId7"/>
    <p:sldId id="266" r:id="rId8"/>
    <p:sldId id="273" r:id="rId9"/>
    <p:sldId id="270" r:id="rId10"/>
    <p:sldId id="272" r:id="rId11"/>
    <p:sldId id="271" r:id="rId12"/>
    <p:sldId id="274" r:id="rId13"/>
    <p:sldId id="269" r:id="rId14"/>
  </p:sldIdLst>
  <p:sldSz cx="9144000" cy="6858000" type="screen4x3"/>
  <p:notesSz cx="6858000" cy="9144000"/>
  <p:defaultTextStyle>
    <a:defPPr>
      <a:defRPr lang="nl-NL"/>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Grid="0" snapToObjects="1">
      <p:cViewPr>
        <p:scale>
          <a:sx n="150" d="100"/>
          <a:sy n="150" d="100"/>
        </p:scale>
        <p:origin x="-1040" y="3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nl-NL"/>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E2D4A23F-153C-435E-B698-FD8EFF54E47B}" type="datetimeFigureOut">
              <a:rPr lang="nl-NL"/>
              <a:pPr/>
              <a:t>12-10-2020</a:t>
            </a:fld>
            <a:endParaRPr lang="nl-NL"/>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nl-NL"/>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CB95E770-34FF-4133-9D63-29CFA8D77D44}" type="slidenum">
              <a:rPr lang="nl-NL"/>
              <a:pPr/>
              <a:t>‹nr.›</a:t>
            </a:fld>
            <a:endParaRPr lang="nl-N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94098770-CBB0-42F6-9F53-8A77C58F7017}" type="datetimeFigureOut">
              <a:rPr lang="nl-NL"/>
              <a:pPr>
                <a:defRPr/>
              </a:pPr>
              <a:t>12-10-2020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28D7A879-D8C9-479C-A8AD-837D2CE3D791}"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5B7D515-3FA4-4321-B4E8-7AE24540BCB7}" type="datetimeFigureOut">
              <a:rPr lang="nl-NL"/>
              <a:pPr>
                <a:defRPr/>
              </a:pPr>
              <a:t>12-10-2020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E03F2B05-35B6-4204-8124-29A5417C03D2}"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D857E976-AD51-4F8F-8274-9B0E1396DE56}" type="datetimeFigureOut">
              <a:rPr lang="nl-NL"/>
              <a:pPr>
                <a:defRPr/>
              </a:pPr>
              <a:t>12-10-2020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7012CD76-42BC-4566-9C23-B9AABCC16C6F}"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F8904740-7F37-44F3-82B5-AAC368E0D5B4}" type="datetimeFigureOut">
              <a:rPr lang="nl-NL"/>
              <a:pPr>
                <a:defRPr/>
              </a:pPr>
              <a:t>12-10-2020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60351548-ED04-4689-BEDB-E944D8514A56}"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1EC48423-D64A-4383-964D-5489BEFD0428}" type="datetimeFigureOut">
              <a:rPr lang="nl-NL"/>
              <a:pPr>
                <a:defRPr/>
              </a:pPr>
              <a:t>12-10-2020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49ECF362-C28E-4B20-9F7C-BF8BFA8CD955}"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CD578867-7A2F-4AEA-BBBF-8AD241F94DD4}" type="datetimeFigureOut">
              <a:rPr lang="nl-NL"/>
              <a:pPr>
                <a:defRPr/>
              </a:pPr>
              <a:t>12-10-2020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3D0F1E4E-A444-4916-BEAB-F3A2EA776CE6}"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15EFCA5A-F414-4EDB-A9B4-CAD982579D55}" type="datetimeFigureOut">
              <a:rPr lang="nl-NL"/>
              <a:pPr>
                <a:defRPr/>
              </a:pPr>
              <a:t>12-10-2020</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25D66238-1582-4624-93D0-2E52ABAA4A60}"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A8F149AE-1F4F-4459-BDD0-B5A42570902C}" type="datetimeFigureOut">
              <a:rPr lang="nl-NL"/>
              <a:pPr>
                <a:defRPr/>
              </a:pPr>
              <a:t>12-10-2020</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3D3330F0-3FF7-4AAD-A267-AABF559FB1CB}"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6E0119CF-B137-4BFB-8201-16764F9E9F8B}" type="datetimeFigureOut">
              <a:rPr lang="nl-NL"/>
              <a:pPr>
                <a:defRPr/>
              </a:pPr>
              <a:t>12-10-2020</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23C2276F-C1F1-4198-A230-56546102FEBF}"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86768501-EF9A-48E0-98E1-EE3331238E91}" type="datetimeFigureOut">
              <a:rPr lang="nl-NL"/>
              <a:pPr>
                <a:defRPr/>
              </a:pPr>
              <a:t>12-10-2020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DADCA4AD-9E42-4DFA-AF7A-ABD8671E17F4}"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0B53FBA0-F0BC-4292-B6E5-4267F9531F74}" type="datetimeFigureOut">
              <a:rPr lang="nl-NL"/>
              <a:pPr>
                <a:defRPr/>
              </a:pPr>
              <a:t>12-10-2020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C17BA021-966F-4693-96DE-AFB3244BC2BB}"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Titelstijl van model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9558605-4161-45F2-A472-50C1FC324F2D}" type="datetimeFigureOut">
              <a:rPr lang="nl-NL"/>
              <a:pPr>
                <a:defRPr/>
              </a:pPr>
              <a:t>12-10-2020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E4EF7BB-AA02-4DCE-8B94-93E7C1DDB3B4}"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package" Target="../embeddings/Microsoft_Word-document1.docx"/></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el 2"/>
          <p:cNvSpPr>
            <a:spLocks noGrp="1"/>
          </p:cNvSpPr>
          <p:nvPr>
            <p:ph type="subTitle" idx="1"/>
          </p:nvPr>
        </p:nvSpPr>
        <p:spPr>
          <a:xfrm>
            <a:off x="465138" y="2074863"/>
            <a:ext cx="8493125" cy="1752600"/>
          </a:xfrm>
        </p:spPr>
        <p:txBody>
          <a:bodyPr rtlCol="0">
            <a:normAutofit fontScale="25000" lnSpcReduction="20000"/>
          </a:bodyPr>
          <a:lstStyle/>
          <a:p>
            <a:pPr fontAlgn="auto">
              <a:spcAft>
                <a:spcPts val="0"/>
              </a:spcAft>
              <a:buFont typeface="Arial"/>
              <a:buNone/>
              <a:defRPr/>
            </a:pPr>
            <a:r>
              <a:rPr lang="nl-NL" sz="18462" noProof="1" smtClean="0">
                <a:solidFill>
                  <a:schemeClr val="tx1"/>
                </a:solidFill>
              </a:rPr>
              <a:t>Ventilatie van Zalen voor Koorzang</a:t>
            </a:r>
          </a:p>
          <a:p>
            <a:pPr fontAlgn="auto">
              <a:spcAft>
                <a:spcPts val="0"/>
              </a:spcAft>
              <a:buFont typeface="Arial"/>
              <a:buNone/>
              <a:defRPr/>
            </a:pPr>
            <a:endParaRPr lang="nl-NL" sz="6286" noProof="1" smtClean="0">
              <a:solidFill>
                <a:schemeClr val="tx1"/>
              </a:solidFill>
            </a:endParaRPr>
          </a:p>
          <a:p>
            <a:pPr fontAlgn="auto">
              <a:spcAft>
                <a:spcPts val="0"/>
              </a:spcAft>
              <a:buFont typeface="Arial"/>
              <a:buNone/>
              <a:defRPr/>
            </a:pPr>
            <a:r>
              <a:rPr lang="nl-NL" sz="6286" noProof="1" smtClean="0">
                <a:solidFill>
                  <a:schemeClr val="tx1"/>
                </a:solidFill>
              </a:rPr>
              <a:t>presentatie 6 oktober 2020 voor CLK leden </a:t>
            </a:r>
          </a:p>
          <a:p>
            <a:pPr fontAlgn="auto">
              <a:spcAft>
                <a:spcPts val="0"/>
              </a:spcAft>
              <a:buFont typeface="Arial"/>
              <a:buNone/>
              <a:defRPr/>
            </a:pPr>
            <a:endParaRPr lang="nl-NL" noProof="1" smtClean="0">
              <a:solidFill>
                <a:schemeClr val="tx1"/>
              </a:solidFill>
            </a:endParaRPr>
          </a:p>
          <a:p>
            <a:pPr fontAlgn="auto">
              <a:spcAft>
                <a:spcPts val="0"/>
              </a:spcAft>
              <a:buFont typeface="Arial"/>
              <a:buNone/>
              <a:defRPr/>
            </a:pPr>
            <a:endParaRPr lang="nl-NL" noProof="1">
              <a:solidFill>
                <a:schemeClr val="tx1"/>
              </a:solidFill>
            </a:endParaRPr>
          </a:p>
          <a:p>
            <a:pPr fontAlgn="auto">
              <a:spcAft>
                <a:spcPts val="0"/>
              </a:spcAft>
              <a:buFont typeface="Arial"/>
              <a:buNone/>
              <a:defRPr/>
            </a:pPr>
            <a:endParaRPr lang="nl-NL" noProof="1" smtClean="0">
              <a:solidFill>
                <a:schemeClr val="tx1"/>
              </a:solidFill>
            </a:endParaRPr>
          </a:p>
          <a:p>
            <a:pPr fontAlgn="auto">
              <a:spcAft>
                <a:spcPts val="0"/>
              </a:spcAft>
              <a:buFont typeface="Arial"/>
              <a:buNone/>
              <a:defRPr/>
            </a:pPr>
            <a:endParaRPr lang="nl-NL" sz="5600" noProof="1" smtClean="0">
              <a:solidFill>
                <a:schemeClr val="tx1"/>
              </a:solidFill>
            </a:endParaRPr>
          </a:p>
          <a:p>
            <a:pPr fontAlgn="auto">
              <a:spcAft>
                <a:spcPts val="0"/>
              </a:spcAft>
              <a:buFont typeface="Arial"/>
              <a:buNone/>
              <a:defRPr/>
            </a:pPr>
            <a:endParaRPr lang="nl-NL" sz="5600" noProof="1" smtClean="0">
              <a:solidFill>
                <a:schemeClr val="tx1"/>
              </a:solidFill>
            </a:endParaRPr>
          </a:p>
          <a:p>
            <a:pPr fontAlgn="auto">
              <a:spcAft>
                <a:spcPts val="0"/>
              </a:spcAft>
              <a:buFont typeface="Arial"/>
              <a:buNone/>
              <a:defRPr/>
            </a:pPr>
            <a:endParaRPr lang="nl-NL" sz="5600" noProof="1" smtClean="0">
              <a:solidFill>
                <a:schemeClr val="tx1"/>
              </a:solidFill>
            </a:endParaRPr>
          </a:p>
          <a:p>
            <a:pPr fontAlgn="auto">
              <a:spcAft>
                <a:spcPts val="0"/>
              </a:spcAft>
              <a:buFont typeface="Arial"/>
              <a:buNone/>
              <a:defRPr/>
            </a:pPr>
            <a:r>
              <a:rPr lang="nl-NL" sz="5600" noProof="1" smtClean="0">
                <a:solidFill>
                  <a:schemeClr val="tx1"/>
                </a:solidFill>
              </a:rPr>
              <a:t>Henk Groen &amp; Julie van Schravendijk</a:t>
            </a:r>
            <a:endParaRPr lang="nl-NL" sz="5600" noProof="1">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401638"/>
            <a:ext cx="8229600" cy="868362"/>
          </a:xfrm>
        </p:spPr>
        <p:txBody>
          <a:bodyPr rtlCol="0">
            <a:normAutofit fontScale="90000"/>
          </a:bodyPr>
          <a:lstStyle/>
          <a:p>
            <a:pPr fontAlgn="auto">
              <a:spcAft>
                <a:spcPts val="0"/>
              </a:spcAft>
              <a:defRPr/>
            </a:pPr>
            <a:r>
              <a:rPr lang="nl-NL" dirty="0" smtClean="0"/>
              <a:t>Normen vergelijken, EHBV reactie:</a:t>
            </a:r>
            <a:br>
              <a:rPr lang="nl-NL" dirty="0" smtClean="0"/>
            </a:br>
            <a:r>
              <a:rPr lang="nl-NL" sz="2222" dirty="0" smtClean="0"/>
              <a:t>Zaal I = 500m3, Oppervlakte 120m2, 25 personen, 1 uur actief</a:t>
            </a:r>
            <a:br>
              <a:rPr lang="nl-NL" sz="2222" dirty="0" smtClean="0"/>
            </a:br>
            <a:r>
              <a:rPr lang="nl-NL" sz="2222" dirty="0" smtClean="0"/>
              <a:t>  </a:t>
            </a:r>
            <a:endParaRPr lang="nl-NL" sz="2222" dirty="0"/>
          </a:p>
        </p:txBody>
      </p:sp>
      <p:sp>
        <p:nvSpPr>
          <p:cNvPr id="28674" name="Tekstvak 5"/>
          <p:cNvSpPr txBox="1">
            <a:spLocks noChangeArrowheads="1"/>
          </p:cNvSpPr>
          <p:nvPr/>
        </p:nvSpPr>
        <p:spPr bwMode="auto">
          <a:xfrm>
            <a:off x="762000" y="3116263"/>
            <a:ext cx="7696200" cy="3138487"/>
          </a:xfrm>
          <a:prstGeom prst="rect">
            <a:avLst/>
          </a:prstGeom>
          <a:noFill/>
          <a:ln w="9525">
            <a:noFill/>
            <a:miter lim="800000"/>
            <a:headEnd/>
            <a:tailEnd/>
          </a:ln>
        </p:spPr>
        <p:txBody>
          <a:bodyPr>
            <a:spAutoFit/>
          </a:bodyPr>
          <a:lstStyle/>
          <a:p>
            <a:r>
              <a:rPr lang="nl-NL" noProof="1">
                <a:latin typeface="Calibri" pitchFamily="34" charset="0"/>
              </a:rPr>
              <a:t>Groot verschil tussen de “traditionele” normen en het EHBV, antwoord  EHBV:</a:t>
            </a:r>
          </a:p>
          <a:p>
            <a:endParaRPr lang="nl-NL" i="1" noProof="1">
              <a:latin typeface="Calibri" pitchFamily="34" charset="0"/>
            </a:endParaRPr>
          </a:p>
          <a:p>
            <a:r>
              <a:rPr lang="nl-NL" i="1" noProof="1">
                <a:latin typeface="Calibri" pitchFamily="34" charset="0"/>
              </a:rPr>
              <a:t>Met de rekentool maken wij een risico taxatie v.w.b. een transmissie route via aerosolen. Diverse instanties zoals het Duitse en Amerikaanse ‘ RIVM’ alsook de WHO houden ernstig rekening met deze route van besmetting. Het RIVM zegt dat deze route niet wetenschappelijk bewezen is en huldigt het standpunt dat ventileren conform bouwbesluit voldoende is. Wij, als werkgroep zijn het in deze niet eens met het RIVM. Er zijn over de wereld genoeg analyses van situaties die een besmetting via aerosolen in gebouwen zeer waarschijnlijk maakt. Wij kunnen het RIVM niet overtuigen en moeten dus met deze verwarring leven.</a:t>
            </a:r>
          </a:p>
          <a:p>
            <a:endParaRPr lang="nl-NL" noProof="1">
              <a:latin typeface="Calibri" pitchFamily="34" charset="0"/>
            </a:endParaRPr>
          </a:p>
          <a:p>
            <a:endParaRPr lang="nl-NL" noProof="1">
              <a:latin typeface="Calibri" pitchFamily="34" charset="0"/>
            </a:endParaRPr>
          </a:p>
        </p:txBody>
      </p:sp>
      <p:pic>
        <p:nvPicPr>
          <p:cNvPr id="28675" name="Afbeelding 3" descr="Presentatie 6 okt 2020 afbeelding home.png"/>
          <p:cNvPicPr>
            <a:picLocks noChangeAspect="1"/>
          </p:cNvPicPr>
          <p:nvPr/>
        </p:nvPicPr>
        <p:blipFill>
          <a:blip r:embed="rId2"/>
          <a:srcRect/>
          <a:stretch>
            <a:fillRect/>
          </a:stretch>
        </p:blipFill>
        <p:spPr bwMode="auto">
          <a:xfrm>
            <a:off x="3678238" y="1270000"/>
            <a:ext cx="1905000" cy="1560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Tekstvak 18"/>
          <p:cNvSpPr txBox="1">
            <a:spLocks noChangeArrowheads="1"/>
          </p:cNvSpPr>
          <p:nvPr/>
        </p:nvSpPr>
        <p:spPr bwMode="auto">
          <a:xfrm>
            <a:off x="1295400" y="457200"/>
            <a:ext cx="6269038" cy="646113"/>
          </a:xfrm>
          <a:prstGeom prst="rect">
            <a:avLst/>
          </a:prstGeom>
          <a:noFill/>
          <a:ln w="9525">
            <a:noFill/>
            <a:miter lim="800000"/>
            <a:headEnd/>
            <a:tailEnd/>
          </a:ln>
        </p:spPr>
        <p:txBody>
          <a:bodyPr wrap="none">
            <a:spAutoFit/>
          </a:bodyPr>
          <a:lstStyle/>
          <a:p>
            <a:r>
              <a:rPr lang="nl-NL" sz="3600" noProof="1">
                <a:latin typeface="Calibri" pitchFamily="34" charset="0"/>
              </a:rPr>
              <a:t>Ventilatie meten met CO2 meter</a:t>
            </a:r>
            <a:endParaRPr lang="nl-NL" sz="3600">
              <a:latin typeface="Calibri" pitchFamily="34" charset="0"/>
            </a:endParaRPr>
          </a:p>
        </p:txBody>
      </p:sp>
      <p:cxnSp>
        <p:nvCxnSpPr>
          <p:cNvPr id="5" name="Rechte verbindingslijn 4"/>
          <p:cNvCxnSpPr/>
          <p:nvPr/>
        </p:nvCxnSpPr>
        <p:spPr>
          <a:xfrm rot="16200000" flipH="1">
            <a:off x="-991393" y="4368006"/>
            <a:ext cx="3252788" cy="31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Rechte verbindingslijn 5"/>
          <p:cNvCxnSpPr/>
          <p:nvPr/>
        </p:nvCxnSpPr>
        <p:spPr>
          <a:xfrm rot="10800000">
            <a:off x="636588" y="5995988"/>
            <a:ext cx="76962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V="1">
            <a:off x="633413" y="5235575"/>
            <a:ext cx="7694612" cy="158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9701" name="Tekstvak 12"/>
          <p:cNvSpPr txBox="1">
            <a:spLocks noChangeArrowheads="1"/>
          </p:cNvSpPr>
          <p:nvPr/>
        </p:nvSpPr>
        <p:spPr bwMode="auto">
          <a:xfrm>
            <a:off x="3922713" y="5418138"/>
            <a:ext cx="4157662" cy="369887"/>
          </a:xfrm>
          <a:prstGeom prst="rect">
            <a:avLst/>
          </a:prstGeom>
          <a:noFill/>
          <a:ln w="9525">
            <a:solidFill>
              <a:schemeClr val="tx1"/>
            </a:solidFill>
            <a:miter lim="800000"/>
            <a:headEnd/>
            <a:tailEnd/>
          </a:ln>
        </p:spPr>
        <p:txBody>
          <a:bodyPr wrap="none">
            <a:spAutoFit/>
          </a:bodyPr>
          <a:lstStyle/>
          <a:p>
            <a:r>
              <a:rPr lang="nl-NL" noProof="1">
                <a:latin typeface="Calibri" pitchFamily="34" charset="0"/>
              </a:rPr>
              <a:t>400 ppm = 0,04% CO2 gemiddelde waarde  </a:t>
            </a:r>
          </a:p>
        </p:txBody>
      </p:sp>
      <p:cxnSp>
        <p:nvCxnSpPr>
          <p:cNvPr id="32" name="Rechte verbindingslijn met pijl 31"/>
          <p:cNvCxnSpPr/>
          <p:nvPr/>
        </p:nvCxnSpPr>
        <p:spPr>
          <a:xfrm rot="16200000" flipH="1">
            <a:off x="1918494" y="4680744"/>
            <a:ext cx="735012"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Rechte verbindingslijn 13"/>
          <p:cNvCxnSpPr/>
          <p:nvPr/>
        </p:nvCxnSpPr>
        <p:spPr>
          <a:xfrm rot="10800000" flipV="1">
            <a:off x="638175" y="5233988"/>
            <a:ext cx="1647825" cy="3175"/>
          </a:xfrm>
          <a:prstGeom prst="line">
            <a:avLst/>
          </a:prstGeom>
          <a:ln w="508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1" name="Rechte verbindingslijn 30"/>
          <p:cNvCxnSpPr/>
          <p:nvPr/>
        </p:nvCxnSpPr>
        <p:spPr>
          <a:xfrm rot="5400000">
            <a:off x="6602413" y="4267200"/>
            <a:ext cx="3454400" cy="63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29705" name="Groeperen 19"/>
          <p:cNvGrpSpPr>
            <a:grpSpLocks/>
          </p:cNvGrpSpPr>
          <p:nvPr/>
        </p:nvGrpSpPr>
        <p:grpSpPr bwMode="auto">
          <a:xfrm>
            <a:off x="2020888" y="5995988"/>
            <a:ext cx="6742112" cy="385762"/>
            <a:chOff x="2222461" y="6324600"/>
            <a:chExt cx="6740830" cy="385384"/>
          </a:xfrm>
        </p:grpSpPr>
        <p:sp>
          <p:nvSpPr>
            <p:cNvPr id="29719" name="Tekstvak 20"/>
            <p:cNvSpPr txBox="1">
              <a:spLocks noChangeArrowheads="1"/>
            </p:cNvSpPr>
            <p:nvPr/>
          </p:nvSpPr>
          <p:spPr bwMode="auto">
            <a:xfrm>
              <a:off x="2222461" y="6324600"/>
              <a:ext cx="529111" cy="369332"/>
            </a:xfrm>
            <a:prstGeom prst="rect">
              <a:avLst/>
            </a:prstGeom>
            <a:noFill/>
            <a:ln w="9525">
              <a:noFill/>
              <a:miter lim="800000"/>
              <a:headEnd/>
              <a:tailEnd/>
            </a:ln>
          </p:spPr>
          <p:txBody>
            <a:bodyPr wrap="none">
              <a:spAutoFit/>
            </a:bodyPr>
            <a:lstStyle/>
            <a:p>
              <a:r>
                <a:rPr lang="nl-NL">
                  <a:latin typeface="Calibri" pitchFamily="34" charset="0"/>
                </a:rPr>
                <a:t>T=0</a:t>
              </a:r>
            </a:p>
          </p:txBody>
        </p:sp>
        <p:sp>
          <p:nvSpPr>
            <p:cNvPr id="29720" name="Tekstvak 21"/>
            <p:cNvSpPr txBox="1">
              <a:spLocks noChangeArrowheads="1"/>
            </p:cNvSpPr>
            <p:nvPr/>
          </p:nvSpPr>
          <p:spPr bwMode="auto">
            <a:xfrm>
              <a:off x="8058964" y="6340652"/>
              <a:ext cx="904327" cy="369332"/>
            </a:xfrm>
            <a:prstGeom prst="rect">
              <a:avLst/>
            </a:prstGeom>
            <a:noFill/>
            <a:ln w="9525">
              <a:noFill/>
              <a:miter lim="800000"/>
              <a:headEnd/>
              <a:tailEnd/>
            </a:ln>
          </p:spPr>
          <p:txBody>
            <a:bodyPr wrap="none">
              <a:spAutoFit/>
            </a:bodyPr>
            <a:lstStyle/>
            <a:p>
              <a:r>
                <a:rPr lang="nl-NL">
                  <a:latin typeface="Calibri" pitchFamily="34" charset="0"/>
                </a:rPr>
                <a:t>T=1 uur</a:t>
              </a:r>
            </a:p>
          </p:txBody>
        </p:sp>
      </p:grpSp>
      <p:sp>
        <p:nvSpPr>
          <p:cNvPr id="29706" name="Tekstvak 16"/>
          <p:cNvSpPr txBox="1">
            <a:spLocks noChangeArrowheads="1"/>
          </p:cNvSpPr>
          <p:nvPr/>
        </p:nvSpPr>
        <p:spPr bwMode="auto">
          <a:xfrm>
            <a:off x="8418513" y="5048250"/>
            <a:ext cx="536575" cy="369888"/>
          </a:xfrm>
          <a:prstGeom prst="rect">
            <a:avLst/>
          </a:prstGeom>
          <a:noFill/>
          <a:ln w="9525">
            <a:noFill/>
            <a:miter lim="800000"/>
            <a:headEnd/>
            <a:tailEnd/>
          </a:ln>
        </p:spPr>
        <p:txBody>
          <a:bodyPr wrap="none">
            <a:spAutoFit/>
          </a:bodyPr>
          <a:lstStyle/>
          <a:p>
            <a:r>
              <a:rPr lang="nl-NL">
                <a:latin typeface="Calibri" pitchFamily="34" charset="0"/>
              </a:rPr>
              <a:t>400</a:t>
            </a:r>
          </a:p>
        </p:txBody>
      </p:sp>
      <p:sp>
        <p:nvSpPr>
          <p:cNvPr id="29707" name="Tekstvak 24"/>
          <p:cNvSpPr txBox="1">
            <a:spLocks noChangeArrowheads="1"/>
          </p:cNvSpPr>
          <p:nvPr/>
        </p:nvSpPr>
        <p:spPr bwMode="auto">
          <a:xfrm>
            <a:off x="8393113" y="2928938"/>
            <a:ext cx="611187" cy="368300"/>
          </a:xfrm>
          <a:prstGeom prst="rect">
            <a:avLst/>
          </a:prstGeom>
          <a:noFill/>
          <a:ln w="9525">
            <a:noFill/>
            <a:miter lim="800000"/>
            <a:headEnd/>
            <a:tailEnd/>
          </a:ln>
        </p:spPr>
        <p:txBody>
          <a:bodyPr wrap="none">
            <a:spAutoFit/>
          </a:bodyPr>
          <a:lstStyle/>
          <a:p>
            <a:r>
              <a:rPr lang="nl-NL" noProof="1">
                <a:latin typeface="Calibri" pitchFamily="34" charset="0"/>
              </a:rPr>
              <a:t>ppm</a:t>
            </a:r>
          </a:p>
        </p:txBody>
      </p:sp>
      <p:sp>
        <p:nvSpPr>
          <p:cNvPr id="18" name="Tijdelijke aanduiding voor dianummer 17"/>
          <p:cNvSpPr>
            <a:spLocks noGrp="1"/>
          </p:cNvSpPr>
          <p:nvPr>
            <p:ph type="sldNum" sz="quarter" idx="12"/>
          </p:nvPr>
        </p:nvSpPr>
        <p:spPr/>
        <p:txBody>
          <a:bodyPr/>
          <a:lstStyle/>
          <a:p>
            <a:pPr>
              <a:defRPr/>
            </a:pPr>
            <a:fld id="{44B34A1F-A82A-4674-B0F6-7CB5099E3976}" type="slidenum">
              <a:rPr lang="nl-NL"/>
              <a:pPr>
                <a:defRPr/>
              </a:pPr>
              <a:t>11</a:t>
            </a:fld>
            <a:endParaRPr lang="nl-NL"/>
          </a:p>
        </p:txBody>
      </p:sp>
      <p:cxnSp>
        <p:nvCxnSpPr>
          <p:cNvPr id="23" name="Rechte verbindingslijn 22"/>
          <p:cNvCxnSpPr/>
          <p:nvPr/>
        </p:nvCxnSpPr>
        <p:spPr>
          <a:xfrm rot="10800000" flipV="1">
            <a:off x="2286000" y="4495800"/>
            <a:ext cx="1636713" cy="738188"/>
          </a:xfrm>
          <a:prstGeom prst="line">
            <a:avLst/>
          </a:prstGeom>
          <a:ln w="508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6" name="Rechte verbindingslijn 25"/>
          <p:cNvCxnSpPr/>
          <p:nvPr/>
        </p:nvCxnSpPr>
        <p:spPr>
          <a:xfrm rot="10800000">
            <a:off x="3922713" y="4495800"/>
            <a:ext cx="4410075" cy="1588"/>
          </a:xfrm>
          <a:prstGeom prst="line">
            <a:avLst/>
          </a:prstGeom>
          <a:ln w="50800">
            <a:solidFill>
              <a:srgbClr val="FF0000"/>
            </a:solidFill>
          </a:ln>
        </p:spPr>
        <p:style>
          <a:lnRef idx="2">
            <a:schemeClr val="accent1"/>
          </a:lnRef>
          <a:fillRef idx="0">
            <a:schemeClr val="accent1"/>
          </a:fillRef>
          <a:effectRef idx="1">
            <a:schemeClr val="accent1"/>
          </a:effectRef>
          <a:fontRef idx="minor">
            <a:schemeClr val="tx1"/>
          </a:fontRef>
        </p:style>
      </p:cxnSp>
      <p:sp>
        <p:nvSpPr>
          <p:cNvPr id="29711" name="Tekstvak 28"/>
          <p:cNvSpPr txBox="1">
            <a:spLocks noChangeArrowheads="1"/>
          </p:cNvSpPr>
          <p:nvPr/>
        </p:nvSpPr>
        <p:spPr bwMode="auto">
          <a:xfrm>
            <a:off x="8418513" y="4313238"/>
            <a:ext cx="536575" cy="368300"/>
          </a:xfrm>
          <a:prstGeom prst="rect">
            <a:avLst/>
          </a:prstGeom>
          <a:noFill/>
          <a:ln w="9525">
            <a:noFill/>
            <a:miter lim="800000"/>
            <a:headEnd/>
            <a:tailEnd/>
          </a:ln>
        </p:spPr>
        <p:txBody>
          <a:bodyPr wrap="none">
            <a:spAutoFit/>
          </a:bodyPr>
          <a:lstStyle/>
          <a:p>
            <a:r>
              <a:rPr lang="nl-NL">
                <a:latin typeface="Calibri" pitchFamily="34" charset="0"/>
              </a:rPr>
              <a:t>800</a:t>
            </a:r>
          </a:p>
        </p:txBody>
      </p:sp>
      <p:cxnSp>
        <p:nvCxnSpPr>
          <p:cNvPr id="34" name="Rechte verbindingslijn met pijl 33"/>
          <p:cNvCxnSpPr/>
          <p:nvPr/>
        </p:nvCxnSpPr>
        <p:spPr>
          <a:xfrm rot="16200000" flipH="1">
            <a:off x="3822700" y="3944938"/>
            <a:ext cx="7366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9713" name="Tekstvak 34"/>
          <p:cNvSpPr txBox="1">
            <a:spLocks noChangeArrowheads="1"/>
          </p:cNvSpPr>
          <p:nvPr/>
        </p:nvSpPr>
        <p:spPr bwMode="auto">
          <a:xfrm>
            <a:off x="1728788" y="3854450"/>
            <a:ext cx="1114425" cy="368300"/>
          </a:xfrm>
          <a:prstGeom prst="rect">
            <a:avLst/>
          </a:prstGeom>
          <a:noFill/>
          <a:ln w="9525">
            <a:noFill/>
            <a:miter lim="800000"/>
            <a:headEnd/>
            <a:tailEnd/>
          </a:ln>
        </p:spPr>
        <p:txBody>
          <a:bodyPr wrap="none">
            <a:spAutoFit/>
          </a:bodyPr>
          <a:lstStyle/>
          <a:p>
            <a:r>
              <a:rPr lang="nl-NL">
                <a:latin typeface="Calibri" pitchFamily="34" charset="0"/>
              </a:rPr>
              <a:t>Start zang</a:t>
            </a:r>
          </a:p>
        </p:txBody>
      </p:sp>
      <p:sp>
        <p:nvSpPr>
          <p:cNvPr id="29714" name="Tekstvak 36"/>
          <p:cNvSpPr txBox="1">
            <a:spLocks noChangeArrowheads="1"/>
          </p:cNvSpPr>
          <p:nvPr/>
        </p:nvSpPr>
        <p:spPr bwMode="auto">
          <a:xfrm>
            <a:off x="3706813" y="3113088"/>
            <a:ext cx="968375" cy="369887"/>
          </a:xfrm>
          <a:prstGeom prst="rect">
            <a:avLst/>
          </a:prstGeom>
          <a:noFill/>
          <a:ln w="9525">
            <a:noFill/>
            <a:miter lim="800000"/>
            <a:headEnd/>
            <a:tailEnd/>
          </a:ln>
        </p:spPr>
        <p:txBody>
          <a:bodyPr wrap="none">
            <a:spAutoFit/>
          </a:bodyPr>
          <a:lstStyle/>
          <a:p>
            <a:r>
              <a:rPr lang="nl-NL">
                <a:latin typeface="Calibri" pitchFamily="34" charset="0"/>
              </a:rPr>
              <a:t>CO2max</a:t>
            </a:r>
          </a:p>
        </p:txBody>
      </p:sp>
      <p:cxnSp>
        <p:nvCxnSpPr>
          <p:cNvPr id="24" name="Rechte verbindingslijn met pijl 23"/>
          <p:cNvCxnSpPr/>
          <p:nvPr/>
        </p:nvCxnSpPr>
        <p:spPr>
          <a:xfrm rot="5400000" flipH="1" flipV="1">
            <a:off x="8269288" y="3805238"/>
            <a:ext cx="833437" cy="15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9716" name="Tekstvak 29"/>
          <p:cNvSpPr txBox="1">
            <a:spLocks noChangeArrowheads="1"/>
          </p:cNvSpPr>
          <p:nvPr/>
        </p:nvSpPr>
        <p:spPr bwMode="auto">
          <a:xfrm>
            <a:off x="865188" y="1343025"/>
            <a:ext cx="7462837" cy="1200150"/>
          </a:xfrm>
          <a:prstGeom prst="rect">
            <a:avLst/>
          </a:prstGeom>
          <a:noFill/>
          <a:ln w="9525">
            <a:noFill/>
            <a:miter lim="800000"/>
            <a:headEnd/>
            <a:tailEnd/>
          </a:ln>
        </p:spPr>
        <p:txBody>
          <a:bodyPr wrap="none">
            <a:spAutoFit/>
          </a:bodyPr>
          <a:lstStyle/>
          <a:p>
            <a:r>
              <a:rPr lang="nl-NL" sz="2400" noProof="1">
                <a:latin typeface="Calibri" pitchFamily="34" charset="0"/>
              </a:rPr>
              <a:t>Ventilatie = Z x 24000 / (CO2max – CO2verselucht)  [m3/u]</a:t>
            </a:r>
          </a:p>
          <a:p>
            <a:r>
              <a:rPr lang="nl-NL" sz="2400" noProof="1">
                <a:latin typeface="Calibri" pitchFamily="34" charset="0"/>
              </a:rPr>
              <a:t>			 Z = aantal aanwezigen</a:t>
            </a:r>
          </a:p>
          <a:p>
            <a:r>
              <a:rPr lang="nl-NL" sz="2400" noProof="1">
                <a:latin typeface="Calibri" pitchFamily="34" charset="0"/>
              </a:rPr>
              <a:t>			</a:t>
            </a:r>
          </a:p>
        </p:txBody>
      </p:sp>
      <p:cxnSp>
        <p:nvCxnSpPr>
          <p:cNvPr id="33" name="Rechte verbindingslijn met pijl 32"/>
          <p:cNvCxnSpPr/>
          <p:nvPr/>
        </p:nvCxnSpPr>
        <p:spPr>
          <a:xfrm rot="5400000">
            <a:off x="764381" y="4364832"/>
            <a:ext cx="1368425"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9718" name="Tekstvak 35"/>
          <p:cNvSpPr txBox="1">
            <a:spLocks noChangeArrowheads="1"/>
          </p:cNvSpPr>
          <p:nvPr/>
        </p:nvSpPr>
        <p:spPr bwMode="auto">
          <a:xfrm>
            <a:off x="741363" y="3311525"/>
            <a:ext cx="1544637" cy="369888"/>
          </a:xfrm>
          <a:prstGeom prst="rect">
            <a:avLst/>
          </a:prstGeom>
          <a:noFill/>
          <a:ln w="9525">
            <a:noFill/>
            <a:miter lim="800000"/>
            <a:headEnd/>
            <a:tailEnd/>
          </a:ln>
        </p:spPr>
        <p:txBody>
          <a:bodyPr wrap="none">
            <a:spAutoFit/>
          </a:bodyPr>
          <a:lstStyle/>
          <a:p>
            <a:r>
              <a:rPr lang="nl-NL">
                <a:latin typeface="Calibri" pitchFamily="34" charset="0"/>
              </a:rPr>
              <a:t>CO2verselucht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Tekstvak 18"/>
          <p:cNvSpPr txBox="1">
            <a:spLocks noChangeArrowheads="1"/>
          </p:cNvSpPr>
          <p:nvPr/>
        </p:nvSpPr>
        <p:spPr bwMode="auto">
          <a:xfrm>
            <a:off x="1104900" y="457200"/>
            <a:ext cx="6975475" cy="646113"/>
          </a:xfrm>
          <a:prstGeom prst="rect">
            <a:avLst/>
          </a:prstGeom>
          <a:noFill/>
          <a:ln w="9525">
            <a:noFill/>
            <a:miter lim="800000"/>
            <a:headEnd/>
            <a:tailEnd/>
          </a:ln>
        </p:spPr>
        <p:txBody>
          <a:bodyPr wrap="none">
            <a:spAutoFit/>
          </a:bodyPr>
          <a:lstStyle/>
          <a:p>
            <a:r>
              <a:rPr lang="nl-NL" sz="3600" noProof="1">
                <a:latin typeface="Calibri" pitchFamily="34" charset="0"/>
              </a:rPr>
              <a:t>Doortochten meten met CO2 meter</a:t>
            </a:r>
            <a:endParaRPr lang="nl-NL" sz="3600">
              <a:latin typeface="Calibri" pitchFamily="34" charset="0"/>
            </a:endParaRPr>
          </a:p>
        </p:txBody>
      </p:sp>
      <p:cxnSp>
        <p:nvCxnSpPr>
          <p:cNvPr id="5" name="Rechte verbindingslijn 4"/>
          <p:cNvCxnSpPr/>
          <p:nvPr/>
        </p:nvCxnSpPr>
        <p:spPr>
          <a:xfrm rot="16200000" flipH="1">
            <a:off x="-991393" y="4368006"/>
            <a:ext cx="3252788" cy="31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Rechte verbindingslijn 5"/>
          <p:cNvCxnSpPr/>
          <p:nvPr/>
        </p:nvCxnSpPr>
        <p:spPr>
          <a:xfrm rot="10800000">
            <a:off x="636588" y="5995988"/>
            <a:ext cx="76962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V="1">
            <a:off x="633413" y="5235575"/>
            <a:ext cx="7694612" cy="158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30725" name="Tekstvak 12"/>
          <p:cNvSpPr txBox="1">
            <a:spLocks noChangeArrowheads="1"/>
          </p:cNvSpPr>
          <p:nvPr/>
        </p:nvSpPr>
        <p:spPr bwMode="auto">
          <a:xfrm>
            <a:off x="3922713" y="5418138"/>
            <a:ext cx="4157662" cy="369887"/>
          </a:xfrm>
          <a:prstGeom prst="rect">
            <a:avLst/>
          </a:prstGeom>
          <a:noFill/>
          <a:ln w="9525">
            <a:solidFill>
              <a:schemeClr val="tx1"/>
            </a:solidFill>
            <a:miter lim="800000"/>
            <a:headEnd/>
            <a:tailEnd/>
          </a:ln>
        </p:spPr>
        <p:txBody>
          <a:bodyPr wrap="none">
            <a:spAutoFit/>
          </a:bodyPr>
          <a:lstStyle/>
          <a:p>
            <a:r>
              <a:rPr lang="nl-NL" noProof="1">
                <a:latin typeface="Calibri" pitchFamily="34" charset="0"/>
              </a:rPr>
              <a:t>400 ppm = 0,04% CO2 gemiddelde waarde  </a:t>
            </a:r>
          </a:p>
        </p:txBody>
      </p:sp>
      <p:cxnSp>
        <p:nvCxnSpPr>
          <p:cNvPr id="32" name="Rechte verbindingslijn met pijl 31"/>
          <p:cNvCxnSpPr/>
          <p:nvPr/>
        </p:nvCxnSpPr>
        <p:spPr>
          <a:xfrm rot="16200000" flipH="1">
            <a:off x="1918494" y="4680744"/>
            <a:ext cx="735012"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Rechte verbindingslijn 13"/>
          <p:cNvCxnSpPr/>
          <p:nvPr/>
        </p:nvCxnSpPr>
        <p:spPr>
          <a:xfrm rot="10800000" flipV="1">
            <a:off x="623888" y="5230813"/>
            <a:ext cx="1647825" cy="3175"/>
          </a:xfrm>
          <a:prstGeom prst="line">
            <a:avLst/>
          </a:prstGeom>
          <a:ln w="508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1" name="Rechte verbindingslijn 30"/>
          <p:cNvCxnSpPr/>
          <p:nvPr/>
        </p:nvCxnSpPr>
        <p:spPr>
          <a:xfrm rot="5400000">
            <a:off x="6602413" y="4267200"/>
            <a:ext cx="3454400" cy="63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30729" name="Groeperen 19"/>
          <p:cNvGrpSpPr>
            <a:grpSpLocks/>
          </p:cNvGrpSpPr>
          <p:nvPr/>
        </p:nvGrpSpPr>
        <p:grpSpPr bwMode="auto">
          <a:xfrm>
            <a:off x="2020888" y="5995988"/>
            <a:ext cx="5154612" cy="385762"/>
            <a:chOff x="2222461" y="6324600"/>
            <a:chExt cx="5153632" cy="385384"/>
          </a:xfrm>
        </p:grpSpPr>
        <p:sp>
          <p:nvSpPr>
            <p:cNvPr id="30746" name="Tekstvak 20"/>
            <p:cNvSpPr txBox="1">
              <a:spLocks noChangeArrowheads="1"/>
            </p:cNvSpPr>
            <p:nvPr/>
          </p:nvSpPr>
          <p:spPr bwMode="auto">
            <a:xfrm>
              <a:off x="2222461" y="6324600"/>
              <a:ext cx="529111" cy="369332"/>
            </a:xfrm>
            <a:prstGeom prst="rect">
              <a:avLst/>
            </a:prstGeom>
            <a:noFill/>
            <a:ln w="9525">
              <a:noFill/>
              <a:miter lim="800000"/>
              <a:headEnd/>
              <a:tailEnd/>
            </a:ln>
          </p:spPr>
          <p:txBody>
            <a:bodyPr wrap="none">
              <a:spAutoFit/>
            </a:bodyPr>
            <a:lstStyle/>
            <a:p>
              <a:r>
                <a:rPr lang="nl-NL">
                  <a:latin typeface="Calibri" pitchFamily="34" charset="0"/>
                </a:rPr>
                <a:t>T=0</a:t>
              </a:r>
            </a:p>
          </p:txBody>
        </p:sp>
        <p:sp>
          <p:nvSpPr>
            <p:cNvPr id="30747" name="Tekstvak 21"/>
            <p:cNvSpPr txBox="1">
              <a:spLocks noChangeArrowheads="1"/>
            </p:cNvSpPr>
            <p:nvPr/>
          </p:nvSpPr>
          <p:spPr bwMode="auto">
            <a:xfrm>
              <a:off x="6471766" y="6340652"/>
              <a:ext cx="904327" cy="369332"/>
            </a:xfrm>
            <a:prstGeom prst="rect">
              <a:avLst/>
            </a:prstGeom>
            <a:noFill/>
            <a:ln w="9525">
              <a:noFill/>
              <a:miter lim="800000"/>
              <a:headEnd/>
              <a:tailEnd/>
            </a:ln>
          </p:spPr>
          <p:txBody>
            <a:bodyPr wrap="none">
              <a:spAutoFit/>
            </a:bodyPr>
            <a:lstStyle/>
            <a:p>
              <a:r>
                <a:rPr lang="nl-NL" dirty="0">
                  <a:latin typeface="Calibri" pitchFamily="34" charset="0"/>
                </a:rPr>
                <a:t>T=1 uur</a:t>
              </a:r>
            </a:p>
          </p:txBody>
        </p:sp>
      </p:grpSp>
      <p:sp>
        <p:nvSpPr>
          <p:cNvPr id="30730" name="Tekstvak 16"/>
          <p:cNvSpPr txBox="1">
            <a:spLocks noChangeArrowheads="1"/>
          </p:cNvSpPr>
          <p:nvPr/>
        </p:nvSpPr>
        <p:spPr bwMode="auto">
          <a:xfrm>
            <a:off x="8418513" y="5048250"/>
            <a:ext cx="536575" cy="369888"/>
          </a:xfrm>
          <a:prstGeom prst="rect">
            <a:avLst/>
          </a:prstGeom>
          <a:noFill/>
          <a:ln w="9525">
            <a:noFill/>
            <a:miter lim="800000"/>
            <a:headEnd/>
            <a:tailEnd/>
          </a:ln>
        </p:spPr>
        <p:txBody>
          <a:bodyPr wrap="none">
            <a:spAutoFit/>
          </a:bodyPr>
          <a:lstStyle/>
          <a:p>
            <a:r>
              <a:rPr lang="nl-NL">
                <a:latin typeface="Calibri" pitchFamily="34" charset="0"/>
              </a:rPr>
              <a:t>400</a:t>
            </a:r>
          </a:p>
        </p:txBody>
      </p:sp>
      <p:sp>
        <p:nvSpPr>
          <p:cNvPr id="30731" name="Tekstvak 24"/>
          <p:cNvSpPr txBox="1">
            <a:spLocks noChangeArrowheads="1"/>
          </p:cNvSpPr>
          <p:nvPr/>
        </p:nvSpPr>
        <p:spPr bwMode="auto">
          <a:xfrm>
            <a:off x="8393113" y="2928938"/>
            <a:ext cx="611187" cy="368300"/>
          </a:xfrm>
          <a:prstGeom prst="rect">
            <a:avLst/>
          </a:prstGeom>
          <a:noFill/>
          <a:ln w="9525">
            <a:noFill/>
            <a:miter lim="800000"/>
            <a:headEnd/>
            <a:tailEnd/>
          </a:ln>
        </p:spPr>
        <p:txBody>
          <a:bodyPr wrap="none">
            <a:spAutoFit/>
          </a:bodyPr>
          <a:lstStyle/>
          <a:p>
            <a:r>
              <a:rPr lang="nl-NL" noProof="1">
                <a:latin typeface="Calibri" pitchFamily="34" charset="0"/>
              </a:rPr>
              <a:t>ppm</a:t>
            </a:r>
          </a:p>
        </p:txBody>
      </p:sp>
      <p:sp>
        <p:nvSpPr>
          <p:cNvPr id="18" name="Tijdelijke aanduiding voor dianummer 17"/>
          <p:cNvSpPr>
            <a:spLocks noGrp="1"/>
          </p:cNvSpPr>
          <p:nvPr>
            <p:ph type="sldNum" sz="quarter" idx="12"/>
          </p:nvPr>
        </p:nvSpPr>
        <p:spPr/>
        <p:txBody>
          <a:bodyPr/>
          <a:lstStyle/>
          <a:p>
            <a:pPr>
              <a:defRPr/>
            </a:pPr>
            <a:fld id="{8E0D5E2F-C692-4A31-B72C-E97AD8958357}" type="slidenum">
              <a:rPr lang="nl-NL"/>
              <a:pPr>
                <a:defRPr/>
              </a:pPr>
              <a:t>12</a:t>
            </a:fld>
            <a:endParaRPr lang="nl-NL"/>
          </a:p>
        </p:txBody>
      </p:sp>
      <p:cxnSp>
        <p:nvCxnSpPr>
          <p:cNvPr id="23" name="Rechte verbindingslijn 22"/>
          <p:cNvCxnSpPr/>
          <p:nvPr/>
        </p:nvCxnSpPr>
        <p:spPr>
          <a:xfrm rot="10800000" flipV="1">
            <a:off x="2286000" y="4495800"/>
            <a:ext cx="1636713" cy="738188"/>
          </a:xfrm>
          <a:prstGeom prst="line">
            <a:avLst/>
          </a:prstGeom>
          <a:ln w="508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6" name="Rechte verbindingslijn 25"/>
          <p:cNvCxnSpPr/>
          <p:nvPr/>
        </p:nvCxnSpPr>
        <p:spPr>
          <a:xfrm rot="10800000">
            <a:off x="3922713" y="4495800"/>
            <a:ext cx="2630487" cy="1588"/>
          </a:xfrm>
          <a:prstGeom prst="line">
            <a:avLst/>
          </a:prstGeom>
          <a:ln w="50800">
            <a:solidFill>
              <a:srgbClr val="FF0000"/>
            </a:solidFill>
          </a:ln>
        </p:spPr>
        <p:style>
          <a:lnRef idx="2">
            <a:schemeClr val="accent1"/>
          </a:lnRef>
          <a:fillRef idx="0">
            <a:schemeClr val="accent1"/>
          </a:fillRef>
          <a:effectRef idx="1">
            <a:schemeClr val="accent1"/>
          </a:effectRef>
          <a:fontRef idx="minor">
            <a:schemeClr val="tx1"/>
          </a:fontRef>
        </p:style>
      </p:cxnSp>
      <p:sp>
        <p:nvSpPr>
          <p:cNvPr id="30735" name="Tekstvak 28"/>
          <p:cNvSpPr txBox="1">
            <a:spLocks noChangeArrowheads="1"/>
          </p:cNvSpPr>
          <p:nvPr/>
        </p:nvSpPr>
        <p:spPr bwMode="auto">
          <a:xfrm>
            <a:off x="8418513" y="4313238"/>
            <a:ext cx="536575" cy="368300"/>
          </a:xfrm>
          <a:prstGeom prst="rect">
            <a:avLst/>
          </a:prstGeom>
          <a:noFill/>
          <a:ln w="9525">
            <a:noFill/>
            <a:miter lim="800000"/>
            <a:headEnd/>
            <a:tailEnd/>
          </a:ln>
        </p:spPr>
        <p:txBody>
          <a:bodyPr wrap="none">
            <a:spAutoFit/>
          </a:bodyPr>
          <a:lstStyle/>
          <a:p>
            <a:r>
              <a:rPr lang="nl-NL">
                <a:latin typeface="Calibri" pitchFamily="34" charset="0"/>
              </a:rPr>
              <a:t>800</a:t>
            </a:r>
          </a:p>
        </p:txBody>
      </p:sp>
      <p:cxnSp>
        <p:nvCxnSpPr>
          <p:cNvPr id="34" name="Rechte verbindingslijn met pijl 33"/>
          <p:cNvCxnSpPr/>
          <p:nvPr/>
        </p:nvCxnSpPr>
        <p:spPr>
          <a:xfrm rot="16200000" flipH="1">
            <a:off x="3822700" y="3944938"/>
            <a:ext cx="7366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0737" name="Tekstvak 34"/>
          <p:cNvSpPr txBox="1">
            <a:spLocks noChangeArrowheads="1"/>
          </p:cNvSpPr>
          <p:nvPr/>
        </p:nvSpPr>
        <p:spPr bwMode="auto">
          <a:xfrm>
            <a:off x="1728788" y="3854450"/>
            <a:ext cx="1114425" cy="368300"/>
          </a:xfrm>
          <a:prstGeom prst="rect">
            <a:avLst/>
          </a:prstGeom>
          <a:noFill/>
          <a:ln w="9525">
            <a:noFill/>
            <a:miter lim="800000"/>
            <a:headEnd/>
            <a:tailEnd/>
          </a:ln>
        </p:spPr>
        <p:txBody>
          <a:bodyPr wrap="none">
            <a:spAutoFit/>
          </a:bodyPr>
          <a:lstStyle/>
          <a:p>
            <a:r>
              <a:rPr lang="nl-NL">
                <a:latin typeface="Calibri" pitchFamily="34" charset="0"/>
              </a:rPr>
              <a:t>Start zang</a:t>
            </a:r>
          </a:p>
        </p:txBody>
      </p:sp>
      <p:sp>
        <p:nvSpPr>
          <p:cNvPr id="30738" name="Tekstvak 36"/>
          <p:cNvSpPr txBox="1">
            <a:spLocks noChangeArrowheads="1"/>
          </p:cNvSpPr>
          <p:nvPr/>
        </p:nvSpPr>
        <p:spPr bwMode="auto">
          <a:xfrm>
            <a:off x="3706813" y="3113088"/>
            <a:ext cx="968375" cy="369887"/>
          </a:xfrm>
          <a:prstGeom prst="rect">
            <a:avLst/>
          </a:prstGeom>
          <a:noFill/>
          <a:ln w="9525">
            <a:noFill/>
            <a:miter lim="800000"/>
            <a:headEnd/>
            <a:tailEnd/>
          </a:ln>
        </p:spPr>
        <p:txBody>
          <a:bodyPr wrap="none">
            <a:spAutoFit/>
          </a:bodyPr>
          <a:lstStyle/>
          <a:p>
            <a:r>
              <a:rPr lang="nl-NL">
                <a:latin typeface="Calibri" pitchFamily="34" charset="0"/>
              </a:rPr>
              <a:t>CO2max</a:t>
            </a:r>
          </a:p>
        </p:txBody>
      </p:sp>
      <p:cxnSp>
        <p:nvCxnSpPr>
          <p:cNvPr id="24" name="Rechte verbindingslijn met pijl 23"/>
          <p:cNvCxnSpPr/>
          <p:nvPr/>
        </p:nvCxnSpPr>
        <p:spPr>
          <a:xfrm rot="5400000" flipH="1" flipV="1">
            <a:off x="8269288" y="3805238"/>
            <a:ext cx="833437" cy="15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0740" name="Tekstvak 29"/>
          <p:cNvSpPr txBox="1">
            <a:spLocks noChangeArrowheads="1"/>
          </p:cNvSpPr>
          <p:nvPr/>
        </p:nvSpPr>
        <p:spPr bwMode="auto">
          <a:xfrm>
            <a:off x="865188" y="1343025"/>
            <a:ext cx="7462837" cy="1200150"/>
          </a:xfrm>
          <a:prstGeom prst="rect">
            <a:avLst/>
          </a:prstGeom>
          <a:noFill/>
          <a:ln w="9525">
            <a:noFill/>
            <a:miter lim="800000"/>
            <a:headEnd/>
            <a:tailEnd/>
          </a:ln>
        </p:spPr>
        <p:txBody>
          <a:bodyPr wrap="none">
            <a:spAutoFit/>
          </a:bodyPr>
          <a:lstStyle/>
          <a:p>
            <a:r>
              <a:rPr lang="nl-NL" sz="2400" noProof="1">
                <a:latin typeface="Calibri" pitchFamily="34" charset="0"/>
              </a:rPr>
              <a:t>Ventilatie = Z x 24000 / (CO2max – CO2verselucht)  [m3/u]</a:t>
            </a:r>
          </a:p>
          <a:p>
            <a:r>
              <a:rPr lang="nl-NL" sz="2400" noProof="1">
                <a:latin typeface="Calibri" pitchFamily="34" charset="0"/>
              </a:rPr>
              <a:t>			 Z = aantal aanwezigen</a:t>
            </a:r>
          </a:p>
          <a:p>
            <a:r>
              <a:rPr lang="nl-NL" sz="2400" noProof="1">
                <a:latin typeface="Calibri" pitchFamily="34" charset="0"/>
              </a:rPr>
              <a:t>			</a:t>
            </a:r>
          </a:p>
        </p:txBody>
      </p:sp>
      <p:cxnSp>
        <p:nvCxnSpPr>
          <p:cNvPr id="33" name="Rechte verbindingslijn met pijl 32"/>
          <p:cNvCxnSpPr/>
          <p:nvPr/>
        </p:nvCxnSpPr>
        <p:spPr>
          <a:xfrm rot="5400000">
            <a:off x="764381" y="4364832"/>
            <a:ext cx="1368425"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0742" name="Tekstvak 35"/>
          <p:cNvSpPr txBox="1">
            <a:spLocks noChangeArrowheads="1"/>
          </p:cNvSpPr>
          <p:nvPr/>
        </p:nvSpPr>
        <p:spPr bwMode="auto">
          <a:xfrm>
            <a:off x="741363" y="3311525"/>
            <a:ext cx="1544637" cy="369888"/>
          </a:xfrm>
          <a:prstGeom prst="rect">
            <a:avLst/>
          </a:prstGeom>
          <a:noFill/>
          <a:ln w="9525">
            <a:noFill/>
            <a:miter lim="800000"/>
            <a:headEnd/>
            <a:tailEnd/>
          </a:ln>
        </p:spPr>
        <p:txBody>
          <a:bodyPr wrap="none">
            <a:spAutoFit/>
          </a:bodyPr>
          <a:lstStyle/>
          <a:p>
            <a:r>
              <a:rPr lang="nl-NL">
                <a:latin typeface="Calibri" pitchFamily="34" charset="0"/>
              </a:rPr>
              <a:t>CO2verselucht</a:t>
            </a:r>
          </a:p>
        </p:txBody>
      </p:sp>
      <p:cxnSp>
        <p:nvCxnSpPr>
          <p:cNvPr id="28" name="Rechte verbindingslijn 27"/>
          <p:cNvCxnSpPr/>
          <p:nvPr/>
        </p:nvCxnSpPr>
        <p:spPr>
          <a:xfrm rot="10800000">
            <a:off x="6553200" y="4495801"/>
            <a:ext cx="1773238" cy="735012"/>
          </a:xfrm>
          <a:prstGeom prst="line">
            <a:avLst/>
          </a:prstGeom>
          <a:ln w="50800">
            <a:solidFill>
              <a:srgbClr val="FF0000"/>
            </a:solidFill>
          </a:ln>
        </p:spPr>
        <p:style>
          <a:lnRef idx="2">
            <a:schemeClr val="accent1"/>
          </a:lnRef>
          <a:fillRef idx="0">
            <a:schemeClr val="accent1"/>
          </a:fillRef>
          <a:effectRef idx="1">
            <a:schemeClr val="accent1"/>
          </a:effectRef>
          <a:fontRef idx="minor">
            <a:schemeClr val="tx1"/>
          </a:fontRef>
        </p:style>
      </p:cxnSp>
      <p:sp>
        <p:nvSpPr>
          <p:cNvPr id="30744" name="Tekstvak 42"/>
          <p:cNvSpPr txBox="1">
            <a:spLocks noChangeArrowheads="1"/>
          </p:cNvSpPr>
          <p:nvPr/>
        </p:nvSpPr>
        <p:spPr bwMode="auto">
          <a:xfrm>
            <a:off x="5321300" y="3113088"/>
            <a:ext cx="1854200" cy="369887"/>
          </a:xfrm>
          <a:prstGeom prst="rect">
            <a:avLst/>
          </a:prstGeom>
          <a:noFill/>
          <a:ln w="9525">
            <a:noFill/>
            <a:miter lim="800000"/>
            <a:headEnd/>
            <a:tailEnd/>
          </a:ln>
        </p:spPr>
        <p:txBody>
          <a:bodyPr wrap="none">
            <a:spAutoFit/>
          </a:bodyPr>
          <a:lstStyle/>
          <a:p>
            <a:r>
              <a:rPr lang="nl-NL">
                <a:latin typeface="Calibri" pitchFamily="34" charset="0"/>
              </a:rPr>
              <a:t>Start doortochten</a:t>
            </a:r>
          </a:p>
        </p:txBody>
      </p:sp>
      <p:cxnSp>
        <p:nvCxnSpPr>
          <p:cNvPr id="44" name="Rechte verbindingslijn met pijl 43"/>
          <p:cNvCxnSpPr/>
          <p:nvPr/>
        </p:nvCxnSpPr>
        <p:spPr>
          <a:xfrm rot="16200000" flipH="1">
            <a:off x="6184900" y="3944938"/>
            <a:ext cx="7366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Titel 1"/>
          <p:cNvSpPr>
            <a:spLocks noGrp="1"/>
          </p:cNvSpPr>
          <p:nvPr>
            <p:ph type="title"/>
          </p:nvPr>
        </p:nvSpPr>
        <p:spPr>
          <a:xfrm>
            <a:off x="228600" y="-152400"/>
            <a:ext cx="8229600" cy="1143000"/>
          </a:xfrm>
        </p:spPr>
        <p:txBody>
          <a:bodyPr/>
          <a:lstStyle/>
          <a:p>
            <a:r>
              <a:rPr lang="nl-NL" smtClean="0"/>
              <a:t>Wat nu? RIVM + ? </a:t>
            </a:r>
          </a:p>
        </p:txBody>
      </p:sp>
      <p:sp>
        <p:nvSpPr>
          <p:cNvPr id="31746" name="Tekstvak 3"/>
          <p:cNvSpPr txBox="1">
            <a:spLocks noChangeArrowheads="1"/>
          </p:cNvSpPr>
          <p:nvPr/>
        </p:nvSpPr>
        <p:spPr bwMode="auto">
          <a:xfrm>
            <a:off x="457200" y="990600"/>
            <a:ext cx="8229600" cy="6001642"/>
          </a:xfrm>
          <a:prstGeom prst="rect">
            <a:avLst/>
          </a:prstGeom>
          <a:noFill/>
          <a:ln w="9525">
            <a:noFill/>
            <a:miter lim="800000"/>
            <a:headEnd/>
            <a:tailEnd/>
          </a:ln>
        </p:spPr>
        <p:txBody>
          <a:bodyPr>
            <a:spAutoFit/>
          </a:bodyPr>
          <a:lstStyle/>
          <a:p>
            <a:r>
              <a:rPr lang="nl-NL" sz="2400" dirty="0">
                <a:latin typeface="Calibri" pitchFamily="34" charset="0"/>
              </a:rPr>
              <a:t>Hanteer minimaal 23,4 m3/u/persoon aan (Bouwbesluit), maar liever meer: </a:t>
            </a:r>
            <a:r>
              <a:rPr lang="nl-NL" sz="2400" dirty="0" err="1">
                <a:latin typeface="Calibri" pitchFamily="34" charset="0"/>
              </a:rPr>
              <a:t>bijv.</a:t>
            </a:r>
            <a:r>
              <a:rPr lang="nl-NL" sz="2400" dirty="0">
                <a:latin typeface="Calibri" pitchFamily="34" charset="0"/>
              </a:rPr>
              <a:t> de ventilatie eisen uit de Drank en Horecawet: 13,68 m3/uur/m2, bij uiteraard de 1,5 meter afstand. </a:t>
            </a:r>
          </a:p>
          <a:p>
            <a:endParaRPr lang="nl-NL" sz="2400" dirty="0">
              <a:latin typeface="Calibri" pitchFamily="34" charset="0"/>
            </a:endParaRPr>
          </a:p>
          <a:p>
            <a:r>
              <a:rPr lang="nl-NL" sz="2400" dirty="0">
                <a:latin typeface="Calibri" pitchFamily="34" charset="0"/>
              </a:rPr>
              <a:t>Tocht volledig door </a:t>
            </a:r>
            <a:r>
              <a:rPr lang="nl-NL" sz="2400" u="sng" dirty="0">
                <a:latin typeface="Calibri" pitchFamily="34" charset="0"/>
              </a:rPr>
              <a:t>voor en na</a:t>
            </a:r>
            <a:r>
              <a:rPr lang="nl-NL" sz="2400" dirty="0">
                <a:latin typeface="Calibri" pitchFamily="34" charset="0"/>
              </a:rPr>
              <a:t> maximaal 1 uur repeteren:</a:t>
            </a:r>
          </a:p>
          <a:p>
            <a:r>
              <a:rPr lang="nl-NL" sz="2400" dirty="0">
                <a:latin typeface="Calibri" pitchFamily="34" charset="0"/>
              </a:rPr>
              <a:t>verlaat de zaal, tocht de zaal weer goed door, hou de mechanische ventilatie op maximaal.</a:t>
            </a:r>
          </a:p>
          <a:p>
            <a:endParaRPr lang="nl-NL" sz="2400" dirty="0">
              <a:latin typeface="Calibri" pitchFamily="34" charset="0"/>
            </a:endParaRPr>
          </a:p>
          <a:p>
            <a:r>
              <a:rPr lang="nl-NL" sz="2400" dirty="0">
                <a:latin typeface="Calibri" pitchFamily="34" charset="0"/>
              </a:rPr>
              <a:t>Pauzes verleiden naar “normaal” gedrag. Handhaaf de afstand of elimineer de pauze.   </a:t>
            </a:r>
          </a:p>
          <a:p>
            <a:r>
              <a:rPr lang="nl-NL" sz="2400" dirty="0">
                <a:latin typeface="Calibri" pitchFamily="34" charset="0"/>
              </a:rPr>
              <a:t> </a:t>
            </a:r>
          </a:p>
          <a:p>
            <a:r>
              <a:rPr lang="nl-NL" sz="2400" dirty="0">
                <a:latin typeface="Calibri" pitchFamily="34" charset="0"/>
              </a:rPr>
              <a:t>Met een CO2 meter kun je goed vaststellen of de ruimte 100% gelucht is: de waarde moet gelijk zijn aan de waarde buiten, in het algemeen</a:t>
            </a:r>
            <a:r>
              <a:rPr lang="nl-NL" sz="2400" dirty="0" smtClean="0">
                <a:latin typeface="Calibri" pitchFamily="34" charset="0"/>
              </a:rPr>
              <a:t> </a:t>
            </a:r>
            <a:r>
              <a:rPr lang="nl-NL" sz="2400" dirty="0" err="1" smtClean="0">
                <a:latin typeface="Calibri" pitchFamily="34" charset="0"/>
              </a:rPr>
              <a:t>ca.</a:t>
            </a:r>
            <a:r>
              <a:rPr lang="nl-NL" sz="2400" dirty="0" smtClean="0">
                <a:latin typeface="Calibri" pitchFamily="34" charset="0"/>
              </a:rPr>
              <a:t> 400 </a:t>
            </a:r>
            <a:r>
              <a:rPr lang="nl-NL" sz="2400" noProof="1">
                <a:latin typeface="Calibri" pitchFamily="34" charset="0"/>
              </a:rPr>
              <a:t>ppm.</a:t>
            </a:r>
            <a:r>
              <a:rPr lang="nl-NL" sz="2400" dirty="0">
                <a:latin typeface="Calibri" pitchFamily="34" charset="0"/>
              </a:rPr>
              <a:t>  </a:t>
            </a:r>
          </a:p>
          <a:p>
            <a:endParaRPr lang="nl-NL" sz="2400" dirty="0">
              <a:latin typeface="Calibri" pitchFamily="34" charset="0"/>
            </a:endParaRPr>
          </a:p>
          <a:p>
            <a:r>
              <a:rPr lang="nl-NL" sz="2400" dirty="0">
                <a:latin typeface="Calibri" pitchFamily="34" charset="0"/>
              </a:rPr>
              <a:t>   </a:t>
            </a:r>
            <a:r>
              <a:rPr lang="en-GB" sz="2400" dirty="0">
                <a:latin typeface="Calibri" pitchFamily="34" charset="0"/>
              </a:rPr>
              <a:t> </a:t>
            </a:r>
            <a:endParaRPr lang="nl-NL" sz="24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Titel 1"/>
          <p:cNvSpPr>
            <a:spLocks noGrp="1"/>
          </p:cNvSpPr>
          <p:nvPr>
            <p:ph type="title"/>
          </p:nvPr>
        </p:nvSpPr>
        <p:spPr/>
        <p:txBody>
          <a:bodyPr/>
          <a:lstStyle/>
          <a:p>
            <a:r>
              <a:rPr lang="nl-NL" smtClean="0"/>
              <a:t>Inhoud</a:t>
            </a:r>
          </a:p>
        </p:txBody>
      </p:sp>
      <p:sp>
        <p:nvSpPr>
          <p:cNvPr id="14338" name="Tijdelijke aanduiding voor inhoud 2"/>
          <p:cNvSpPr>
            <a:spLocks noGrp="1"/>
          </p:cNvSpPr>
          <p:nvPr>
            <p:ph idx="1"/>
          </p:nvPr>
        </p:nvSpPr>
        <p:spPr>
          <a:xfrm>
            <a:off x="533400" y="2133600"/>
            <a:ext cx="8229600" cy="3276600"/>
          </a:xfrm>
        </p:spPr>
        <p:txBody>
          <a:bodyPr/>
          <a:lstStyle/>
          <a:p>
            <a:r>
              <a:rPr lang="nl-NL" smtClean="0"/>
              <a:t>Normen voor ventilatie, welke zijn er?</a:t>
            </a:r>
          </a:p>
          <a:p>
            <a:r>
              <a:rPr lang="nl-NL" smtClean="0"/>
              <a:t>Normen vergelijken</a:t>
            </a:r>
          </a:p>
          <a:p>
            <a:r>
              <a:rPr lang="nl-NL" smtClean="0"/>
              <a:t>Ventilatie vaststellen met een CO2 meting</a:t>
            </a:r>
          </a:p>
          <a:p>
            <a:r>
              <a:rPr lang="nl-NL" smtClean="0"/>
              <a:t>Welke norm dus nu?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r>
              <a:rPr lang="nl-NL" smtClean="0"/>
              <a:t>Normen voor ventilatie</a:t>
            </a:r>
          </a:p>
        </p:txBody>
      </p:sp>
      <p:sp>
        <p:nvSpPr>
          <p:cNvPr id="3" name="Tijdelijke aanduiding voor inhoud 2"/>
          <p:cNvSpPr>
            <a:spLocks noGrp="1"/>
          </p:cNvSpPr>
          <p:nvPr>
            <p:ph idx="1"/>
          </p:nvPr>
        </p:nvSpPr>
        <p:spPr/>
        <p:txBody>
          <a:bodyPr rtlCol="0">
            <a:normAutofit/>
          </a:bodyPr>
          <a:lstStyle/>
          <a:p>
            <a:pPr fontAlgn="auto">
              <a:spcAft>
                <a:spcPts val="0"/>
              </a:spcAft>
              <a:buFont typeface="Arial"/>
              <a:buChar char="•"/>
              <a:defRPr/>
            </a:pPr>
            <a:r>
              <a:rPr lang="nl-NL" dirty="0" smtClean="0"/>
              <a:t>RIVM verwijst naar Bouwbesluit 2012</a:t>
            </a:r>
          </a:p>
          <a:p>
            <a:pPr marL="342900" lvl="1" indent="-342900" fontAlgn="auto">
              <a:spcAft>
                <a:spcPts val="0"/>
              </a:spcAft>
              <a:buSzPct val="100000"/>
              <a:buFont typeface="Arial"/>
              <a:buNone/>
              <a:defRPr/>
            </a:pPr>
            <a:r>
              <a:rPr lang="nl-NL" dirty="0" smtClean="0"/>
              <a:t>	- Koornetwerk vult dit aan met tips en adviezen</a:t>
            </a:r>
          </a:p>
          <a:p>
            <a:pPr marL="342900" lvl="1" indent="-342900" fontAlgn="auto">
              <a:spcAft>
                <a:spcPts val="0"/>
              </a:spcAft>
              <a:buSzPct val="100000"/>
              <a:buFont typeface="Arial"/>
              <a:buNone/>
              <a:defRPr/>
            </a:pPr>
            <a:endParaRPr lang="nl-NL" dirty="0" smtClean="0"/>
          </a:p>
          <a:p>
            <a:pPr marL="342900" lvl="1" indent="-342900" fontAlgn="auto">
              <a:spcAft>
                <a:spcPts val="0"/>
              </a:spcAft>
              <a:buSzPct val="100000"/>
              <a:buFont typeface="Arial"/>
              <a:buChar char="•"/>
              <a:defRPr/>
            </a:pPr>
            <a:r>
              <a:rPr lang="nl-NL" dirty="0" smtClean="0"/>
              <a:t>Drank en Horecawet 1-7-2016</a:t>
            </a:r>
          </a:p>
          <a:p>
            <a:pPr marL="342900" lvl="1" indent="-342900" fontAlgn="auto">
              <a:spcAft>
                <a:spcPts val="0"/>
              </a:spcAft>
              <a:buSzPct val="100000"/>
              <a:buFont typeface="Arial"/>
              <a:buChar char="•"/>
              <a:defRPr/>
            </a:pPr>
            <a:endParaRPr lang="nl-NL" dirty="0" smtClean="0"/>
          </a:p>
          <a:p>
            <a:pPr marL="342900" lvl="1" indent="-342900" fontAlgn="auto">
              <a:spcAft>
                <a:spcPts val="0"/>
              </a:spcAft>
              <a:buSzPct val="100000"/>
              <a:buFont typeface="Arial"/>
              <a:buChar char="•"/>
              <a:defRPr/>
            </a:pPr>
            <a:r>
              <a:rPr lang="nl-NL" dirty="0" smtClean="0"/>
              <a:t>Programma van eisen – Gezonde kantoren 2018</a:t>
            </a:r>
          </a:p>
          <a:p>
            <a:pPr marL="342900" lvl="1" indent="-342900" fontAlgn="auto">
              <a:spcAft>
                <a:spcPts val="0"/>
              </a:spcAft>
              <a:buSzPct val="100000"/>
              <a:buFont typeface="Arial"/>
              <a:buChar char="•"/>
              <a:defRPr/>
            </a:pPr>
            <a:endParaRPr lang="nl-NL" dirty="0" smtClean="0"/>
          </a:p>
          <a:p>
            <a:pPr marL="342900" lvl="1" indent="-342900" fontAlgn="auto">
              <a:spcAft>
                <a:spcPts val="0"/>
              </a:spcAft>
              <a:buSzPct val="100000"/>
              <a:buFont typeface="Arial"/>
              <a:buChar char="•"/>
              <a:defRPr/>
            </a:pPr>
            <a:r>
              <a:rPr lang="nl-NL" dirty="0" smtClean="0"/>
              <a:t>EHBV </a:t>
            </a:r>
            <a:r>
              <a:rPr lang="nl-NL" noProof="1" smtClean="0"/>
              <a:t>tool </a:t>
            </a:r>
            <a:r>
              <a:rPr lang="nl-NL" dirty="0" smtClean="0"/>
              <a:t>– Eerste Hulp bij Ventilatie (2020)   </a:t>
            </a:r>
          </a:p>
          <a:p>
            <a:pPr marL="342900" lvl="1" indent="-342900" fontAlgn="auto">
              <a:spcAft>
                <a:spcPts val="0"/>
              </a:spcAft>
              <a:buSzPct val="100000"/>
              <a:buFont typeface="Arial"/>
              <a:buChar char="•"/>
              <a:defRPr/>
            </a:pPr>
            <a:endParaRPr lang="nl-NL" dirty="0" smtClean="0"/>
          </a:p>
          <a:p>
            <a:pPr marL="342900" lvl="1" indent="-342900" fontAlgn="auto">
              <a:spcAft>
                <a:spcPts val="0"/>
              </a:spcAft>
              <a:buSzPct val="100000"/>
              <a:buFont typeface="Arial"/>
              <a:buChar char="•"/>
              <a:defRPr/>
            </a:pPr>
            <a:endParaRPr lang="nl-NL" dirty="0" smtClean="0"/>
          </a:p>
          <a:p>
            <a:pPr fontAlgn="auto">
              <a:spcAft>
                <a:spcPts val="0"/>
              </a:spcAft>
              <a:buFont typeface="Arial"/>
              <a:buChar char="•"/>
              <a:defRPr/>
            </a:pPr>
            <a:endParaRPr lang="nl-NL" dirty="0" smtClean="0"/>
          </a:p>
          <a:p>
            <a:pPr fontAlgn="auto">
              <a:spcAft>
                <a:spcPts val="0"/>
              </a:spcAft>
              <a:buFont typeface="Arial"/>
              <a:buChar char="•"/>
              <a:defRPr/>
            </a:pPr>
            <a:endParaRPr lang="nl-NL" dirty="0" smtClean="0"/>
          </a:p>
          <a:p>
            <a:pPr fontAlgn="auto">
              <a:spcAft>
                <a:spcPts val="0"/>
              </a:spcAft>
              <a:buFont typeface="Arial"/>
              <a:buChar char="•"/>
              <a:defRPr/>
            </a:pPr>
            <a:endParaRPr lang="nl-NL" dirty="0" smtClean="0"/>
          </a:p>
          <a:p>
            <a:pPr lvl="1" fontAlgn="auto">
              <a:spcAft>
                <a:spcPts val="0"/>
              </a:spcAft>
              <a:buFont typeface="Arial"/>
              <a:buNone/>
              <a:defRPr/>
            </a:pPr>
            <a:endParaRPr lang="nl-NL" dirty="0" smtClean="0"/>
          </a:p>
          <a:p>
            <a:pPr lvl="1" fontAlgn="auto">
              <a:spcAft>
                <a:spcPts val="0"/>
              </a:spcAft>
              <a:buFont typeface="Arial"/>
              <a:buChar char="–"/>
              <a:defRPr/>
            </a:pPr>
            <a:endParaRPr lang="nl-NL" dirty="0"/>
          </a:p>
          <a:p>
            <a:pPr lvl="1" fontAlgn="auto">
              <a:spcAft>
                <a:spcPts val="0"/>
              </a:spcAft>
              <a:buFont typeface="Arial"/>
              <a:buChar char="–"/>
              <a:defRPr/>
            </a:pP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143000"/>
          </a:xfrm>
        </p:spPr>
        <p:txBody>
          <a:bodyPr rtlCol="0">
            <a:normAutofit fontScale="90000"/>
          </a:bodyPr>
          <a:lstStyle/>
          <a:p>
            <a:pPr fontAlgn="auto">
              <a:spcAft>
                <a:spcPts val="0"/>
              </a:spcAft>
              <a:defRPr/>
            </a:pPr>
            <a:r>
              <a:rPr lang="nl-NL" dirty="0" smtClean="0"/>
              <a:t>Bouwbesluit 2012 – Nieuwbouw</a:t>
            </a:r>
            <a:br>
              <a:rPr lang="nl-NL" dirty="0" smtClean="0"/>
            </a:br>
            <a:r>
              <a:rPr lang="nl-NL" sz="3111" dirty="0" smtClean="0"/>
              <a:t>(Tabel 3.28) </a:t>
            </a:r>
            <a:endParaRPr lang="nl-NL" sz="3111" dirty="0"/>
          </a:p>
        </p:txBody>
      </p:sp>
      <p:sp>
        <p:nvSpPr>
          <p:cNvPr id="16386" name="Tekstvak 7"/>
          <p:cNvSpPr txBox="1">
            <a:spLocks noChangeArrowheads="1"/>
          </p:cNvSpPr>
          <p:nvPr/>
        </p:nvSpPr>
        <p:spPr bwMode="auto">
          <a:xfrm>
            <a:off x="1524000" y="1620838"/>
            <a:ext cx="5199063" cy="5016500"/>
          </a:xfrm>
          <a:prstGeom prst="rect">
            <a:avLst/>
          </a:prstGeom>
          <a:noFill/>
          <a:ln w="9525">
            <a:noFill/>
            <a:miter lim="800000"/>
            <a:headEnd/>
            <a:tailEnd/>
          </a:ln>
        </p:spPr>
        <p:txBody>
          <a:bodyPr>
            <a:spAutoFit/>
          </a:bodyPr>
          <a:lstStyle/>
          <a:p>
            <a:r>
              <a:rPr lang="nl-NL" sz="2000" b="1" noProof="1">
                <a:latin typeface="Calibri" pitchFamily="34" charset="0"/>
              </a:rPr>
              <a:t>Bijeenkomstfunctie	</a:t>
            </a:r>
            <a:r>
              <a:rPr lang="nl-NL" sz="2000" noProof="1">
                <a:latin typeface="Calibri" pitchFamily="34" charset="0"/>
              </a:rPr>
              <a:t>				</a:t>
            </a:r>
          </a:p>
          <a:p>
            <a:r>
              <a:rPr lang="nl-NL" sz="2000" noProof="1">
                <a:latin typeface="Calibri" pitchFamily="34" charset="0"/>
              </a:rPr>
              <a:t>	voor kinderopvang			23,4         (m3/u)/persoon </a:t>
            </a:r>
          </a:p>
          <a:p>
            <a:r>
              <a:rPr lang="nl-NL" sz="2000" noProof="1">
                <a:latin typeface="Calibri" pitchFamily="34" charset="0"/>
              </a:rPr>
              <a:t>	andere bijeenkomstfunctie	14,4</a:t>
            </a:r>
          </a:p>
          <a:p>
            <a:r>
              <a:rPr lang="nl-NL" sz="2000" noProof="1">
                <a:latin typeface="Calibri" pitchFamily="34" charset="0"/>
              </a:rPr>
              <a:t> </a:t>
            </a:r>
            <a:r>
              <a:rPr lang="nl-NL" sz="2000" b="1" noProof="1">
                <a:latin typeface="Calibri" pitchFamily="34" charset="0"/>
              </a:rPr>
              <a:t>Celfunctie</a:t>
            </a:r>
          </a:p>
          <a:p>
            <a:r>
              <a:rPr lang="nl-NL" sz="2000" noProof="1">
                <a:latin typeface="Calibri" pitchFamily="34" charset="0"/>
              </a:rPr>
              <a:t>	cel							43,2</a:t>
            </a:r>
          </a:p>
          <a:p>
            <a:r>
              <a:rPr lang="nl-NL" sz="2000" noProof="1">
                <a:latin typeface="Calibri" pitchFamily="34" charset="0"/>
              </a:rPr>
              <a:t>	ander verblijfsgebied			23,4				</a:t>
            </a:r>
          </a:p>
          <a:p>
            <a:r>
              <a:rPr lang="nl-NL" sz="2000" b="1" noProof="1">
                <a:latin typeface="Calibri" pitchFamily="34" charset="0"/>
              </a:rPr>
              <a:t>Gezondheidszorgfunctie</a:t>
            </a:r>
          </a:p>
          <a:p>
            <a:r>
              <a:rPr lang="nl-NL" sz="2000" noProof="1">
                <a:latin typeface="Calibri" pitchFamily="34" charset="0"/>
              </a:rPr>
              <a:t>	bedgebied					43,2</a:t>
            </a:r>
          </a:p>
          <a:p>
            <a:r>
              <a:rPr lang="nl-NL" sz="2000" noProof="1">
                <a:latin typeface="Calibri" pitchFamily="34" charset="0"/>
              </a:rPr>
              <a:t>	ander verblijfsgebied			23,4	</a:t>
            </a:r>
          </a:p>
          <a:p>
            <a:r>
              <a:rPr lang="nl-NL" sz="2000" b="1" noProof="1">
                <a:latin typeface="Calibri" pitchFamily="34" charset="0"/>
              </a:rPr>
              <a:t>Industriefunctie	</a:t>
            </a:r>
            <a:r>
              <a:rPr lang="nl-NL" sz="2000" noProof="1">
                <a:latin typeface="Calibri" pitchFamily="34" charset="0"/>
              </a:rPr>
              <a:t>				43,2</a:t>
            </a:r>
          </a:p>
          <a:p>
            <a:r>
              <a:rPr lang="nl-NL" sz="2000" b="1" noProof="1">
                <a:latin typeface="Calibri" pitchFamily="34" charset="0"/>
              </a:rPr>
              <a:t>Kantoorfunctie</a:t>
            </a:r>
            <a:r>
              <a:rPr lang="nl-NL" sz="2000" noProof="1">
                <a:latin typeface="Calibri" pitchFamily="34" charset="0"/>
              </a:rPr>
              <a:t>					23,4</a:t>
            </a:r>
          </a:p>
          <a:p>
            <a:r>
              <a:rPr lang="nl-NL" sz="2000" b="1" noProof="1">
                <a:latin typeface="Calibri" pitchFamily="34" charset="0"/>
              </a:rPr>
              <a:t>Logiesfunctie</a:t>
            </a:r>
          </a:p>
          <a:p>
            <a:r>
              <a:rPr lang="nl-NL" sz="2000" noProof="1">
                <a:latin typeface="Calibri" pitchFamily="34" charset="0"/>
              </a:rPr>
              <a:t>	in een logiesgebouw			43,2</a:t>
            </a:r>
          </a:p>
          <a:p>
            <a:r>
              <a:rPr lang="nl-NL" sz="2000" noProof="1">
                <a:latin typeface="Calibri" pitchFamily="34" charset="0"/>
              </a:rPr>
              <a:t>	andere logiesfunctie			43,2</a:t>
            </a:r>
          </a:p>
          <a:p>
            <a:r>
              <a:rPr lang="nl-NL" sz="2000" b="1" noProof="1">
                <a:latin typeface="Calibri" pitchFamily="34" charset="0"/>
              </a:rPr>
              <a:t>Onderwijsfunctie		</a:t>
            </a:r>
            <a:r>
              <a:rPr lang="nl-NL" sz="2000" noProof="1">
                <a:latin typeface="Calibri" pitchFamily="34" charset="0"/>
              </a:rPr>
              <a:t>			30,60</a:t>
            </a:r>
          </a:p>
          <a:p>
            <a:r>
              <a:rPr lang="nl-NL" sz="2000" b="1" noProof="1">
                <a:latin typeface="Calibri" pitchFamily="34" charset="0"/>
              </a:rPr>
              <a:t>Sportfunctie	</a:t>
            </a:r>
            <a:r>
              <a:rPr lang="nl-NL" sz="2000" noProof="1">
                <a:latin typeface="Calibri" pitchFamily="34" charset="0"/>
              </a:rPr>
              <a:t>					23,4</a:t>
            </a:r>
          </a:p>
          <a:p>
            <a:endParaRPr lang="nl-NL" noProof="1">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Titel 1"/>
          <p:cNvSpPr>
            <a:spLocks noGrp="1"/>
          </p:cNvSpPr>
          <p:nvPr>
            <p:ph type="title"/>
          </p:nvPr>
        </p:nvSpPr>
        <p:spPr>
          <a:xfrm>
            <a:off x="381000" y="152400"/>
            <a:ext cx="8229600" cy="1143000"/>
          </a:xfrm>
        </p:spPr>
        <p:txBody>
          <a:bodyPr/>
          <a:lstStyle/>
          <a:p>
            <a:r>
              <a:rPr lang="nl-NL" smtClean="0"/>
              <a:t>Drank en Horecawet </a:t>
            </a:r>
          </a:p>
        </p:txBody>
      </p:sp>
      <p:sp>
        <p:nvSpPr>
          <p:cNvPr id="17410" name="Tekstvak 5"/>
          <p:cNvSpPr txBox="1">
            <a:spLocks noChangeArrowheads="1"/>
          </p:cNvSpPr>
          <p:nvPr/>
        </p:nvSpPr>
        <p:spPr bwMode="auto">
          <a:xfrm>
            <a:off x="762000" y="1752600"/>
            <a:ext cx="7745413" cy="1200150"/>
          </a:xfrm>
          <a:prstGeom prst="rect">
            <a:avLst/>
          </a:prstGeom>
          <a:noFill/>
          <a:ln w="9525">
            <a:solidFill>
              <a:schemeClr val="tx1"/>
            </a:solidFill>
            <a:miter lim="800000"/>
            <a:headEnd/>
            <a:tailEnd/>
          </a:ln>
        </p:spPr>
        <p:txBody>
          <a:bodyPr wrap="none">
            <a:spAutoFit/>
          </a:bodyPr>
          <a:lstStyle/>
          <a:p>
            <a:r>
              <a:rPr lang="nl-NL">
                <a:latin typeface="Calibri" pitchFamily="34" charset="0"/>
              </a:rPr>
              <a:t>Artikel 5, 1-1-2016: Een horecalokaliteit is voorzien van een rechtstreeks</a:t>
            </a:r>
          </a:p>
          <a:p>
            <a:r>
              <a:rPr lang="nl-NL">
                <a:latin typeface="Calibri" pitchFamily="34" charset="0"/>
              </a:rPr>
              <a:t>met de buitenlucht in verbinding staande goed werkende mechanische ventilatie</a:t>
            </a:r>
          </a:p>
          <a:p>
            <a:r>
              <a:rPr lang="nl-NL">
                <a:latin typeface="Calibri" pitchFamily="34" charset="0"/>
              </a:rPr>
              <a:t>met een luchtverversingscapaciteit van 3,8 x 10</a:t>
            </a:r>
            <a:r>
              <a:rPr lang="nl-NL" baseline="30000">
                <a:latin typeface="Calibri" pitchFamily="34" charset="0"/>
              </a:rPr>
              <a:t>-3</a:t>
            </a:r>
            <a:r>
              <a:rPr lang="nl-NL">
                <a:latin typeface="Calibri" pitchFamily="34" charset="0"/>
              </a:rPr>
              <a:t> m</a:t>
            </a:r>
            <a:r>
              <a:rPr lang="nl-NL" baseline="30000">
                <a:latin typeface="Calibri" pitchFamily="34" charset="0"/>
              </a:rPr>
              <a:t>3</a:t>
            </a:r>
            <a:r>
              <a:rPr lang="nl-NL">
                <a:latin typeface="Calibri" pitchFamily="34" charset="0"/>
              </a:rPr>
              <a:t>/s per m</a:t>
            </a:r>
            <a:r>
              <a:rPr lang="nl-NL" baseline="30000">
                <a:latin typeface="Calibri" pitchFamily="34" charset="0"/>
              </a:rPr>
              <a:t>2</a:t>
            </a:r>
            <a:r>
              <a:rPr lang="nl-NL">
                <a:latin typeface="Calibri" pitchFamily="34" charset="0"/>
              </a:rPr>
              <a:t> vloeroppervlakte.</a:t>
            </a:r>
          </a:p>
          <a:p>
            <a:r>
              <a:rPr lang="nl-NL">
                <a:latin typeface="Calibri" pitchFamily="34" charset="0"/>
              </a:rPr>
              <a:t>( = 13,68 m3/u per m2 vloeroppervlakte)</a:t>
            </a:r>
            <a:endParaRPr lang="en-GB">
              <a:latin typeface="Calibri" pitchFamily="34" charset="0"/>
            </a:endParaRPr>
          </a:p>
          <a:p>
            <a:endParaRPr lang="nl-NL">
              <a:latin typeface="Calibri" pitchFamily="34" charset="0"/>
            </a:endParaRPr>
          </a:p>
        </p:txBody>
      </p:sp>
      <p:sp>
        <p:nvSpPr>
          <p:cNvPr id="17411" name="Tekstvak 6"/>
          <p:cNvSpPr txBox="1">
            <a:spLocks noChangeArrowheads="1"/>
          </p:cNvSpPr>
          <p:nvPr/>
        </p:nvSpPr>
        <p:spPr bwMode="auto">
          <a:xfrm>
            <a:off x="762000" y="3200400"/>
            <a:ext cx="8162925" cy="1477963"/>
          </a:xfrm>
          <a:prstGeom prst="rect">
            <a:avLst/>
          </a:prstGeom>
          <a:noFill/>
          <a:ln w="9525">
            <a:noFill/>
            <a:miter lim="800000"/>
            <a:headEnd/>
            <a:tailEnd/>
          </a:ln>
        </p:spPr>
        <p:txBody>
          <a:bodyPr wrap="none">
            <a:spAutoFit/>
          </a:bodyPr>
          <a:lstStyle/>
          <a:p>
            <a:r>
              <a:rPr lang="nl-NL" b="1">
                <a:latin typeface="Calibri" pitchFamily="34" charset="0"/>
              </a:rPr>
              <a:t>RIVM tekst v.w.b. horeca, musea, theaters, etc.</a:t>
            </a:r>
            <a:endParaRPr lang="en-GB">
              <a:latin typeface="Calibri" pitchFamily="34" charset="0"/>
            </a:endParaRPr>
          </a:p>
          <a:p>
            <a:r>
              <a:rPr lang="nl-NL">
                <a:latin typeface="Calibri" pitchFamily="34" charset="0"/>
              </a:rPr>
              <a:t>“Momenteel kan de horeca de basisadviezen volgen. Hierbij moeten zij voldoen</a:t>
            </a:r>
          </a:p>
          <a:p>
            <a:r>
              <a:rPr lang="nl-NL">
                <a:latin typeface="Calibri" pitchFamily="34" charset="0"/>
              </a:rPr>
              <a:t> aan het Bouwbesluit en de al geldende maatregelen zoals 1,5 meter afstand houden.</a:t>
            </a:r>
          </a:p>
          <a:p>
            <a:r>
              <a:rPr lang="nl-NL">
                <a:latin typeface="Calibri" pitchFamily="34" charset="0"/>
              </a:rPr>
              <a:t> Voor verdere versoepelingen binnen de horeca is het op dit moment onbekend </a:t>
            </a:r>
          </a:p>
          <a:p>
            <a:r>
              <a:rPr lang="nl-NL">
                <a:latin typeface="Calibri" pitchFamily="34" charset="0"/>
              </a:rPr>
              <a:t>of meer ventileren dan de eis, leidt tot een kleinere kans op transmissie.” </a:t>
            </a:r>
            <a:endParaRPr lang="en-GB">
              <a:latin typeface="Calibri" pitchFamily="34" charset="0"/>
            </a:endParaRPr>
          </a:p>
          <a:p>
            <a:endParaRPr lang="nl-N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itel 1"/>
          <p:cNvSpPr>
            <a:spLocks noGrp="1"/>
          </p:cNvSpPr>
          <p:nvPr>
            <p:ph type="title"/>
          </p:nvPr>
        </p:nvSpPr>
        <p:spPr>
          <a:xfrm>
            <a:off x="381000" y="152400"/>
            <a:ext cx="8229600" cy="1143000"/>
          </a:xfrm>
        </p:spPr>
        <p:txBody>
          <a:bodyPr/>
          <a:lstStyle/>
          <a:p>
            <a:r>
              <a:rPr lang="nl-NL" noProof="1" smtClean="0"/>
              <a:t>EHBV tool</a:t>
            </a:r>
          </a:p>
        </p:txBody>
      </p:sp>
      <p:pic>
        <p:nvPicPr>
          <p:cNvPr id="18434" name="Afbeelding 6" descr="Presentatie 6 okto 2020 EHBV initiatiefnemers.png"/>
          <p:cNvPicPr>
            <a:picLocks noChangeAspect="1"/>
          </p:cNvPicPr>
          <p:nvPr/>
        </p:nvPicPr>
        <p:blipFill>
          <a:blip r:embed="rId2"/>
          <a:srcRect/>
          <a:stretch>
            <a:fillRect/>
          </a:stretch>
        </p:blipFill>
        <p:spPr bwMode="auto">
          <a:xfrm>
            <a:off x="749300" y="1714500"/>
            <a:ext cx="7645400" cy="415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el 1"/>
          <p:cNvSpPr>
            <a:spLocks noGrp="1"/>
          </p:cNvSpPr>
          <p:nvPr>
            <p:ph type="title"/>
          </p:nvPr>
        </p:nvSpPr>
        <p:spPr>
          <a:xfrm>
            <a:off x="381000" y="0"/>
            <a:ext cx="8229600" cy="1143000"/>
          </a:xfrm>
        </p:spPr>
        <p:txBody>
          <a:bodyPr/>
          <a:lstStyle/>
          <a:p>
            <a:r>
              <a:rPr lang="nl-NL" noProof="1" smtClean="0"/>
              <a:t>EHBV tool - Petruskerk</a:t>
            </a:r>
          </a:p>
        </p:txBody>
      </p:sp>
      <p:pic>
        <p:nvPicPr>
          <p:cNvPr id="19458" name="Afbeelding 4" descr="Presentatie 6 okt 2020 - EHBV tool.png"/>
          <p:cNvPicPr>
            <a:picLocks noChangeAspect="1"/>
          </p:cNvPicPr>
          <p:nvPr/>
        </p:nvPicPr>
        <p:blipFill>
          <a:blip r:embed="rId2"/>
          <a:srcRect/>
          <a:stretch>
            <a:fillRect/>
          </a:stretch>
        </p:blipFill>
        <p:spPr bwMode="auto">
          <a:xfrm>
            <a:off x="1905000" y="1143000"/>
            <a:ext cx="5334000" cy="546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el 1"/>
          <p:cNvSpPr>
            <a:spLocks noGrp="1"/>
          </p:cNvSpPr>
          <p:nvPr>
            <p:ph type="title"/>
          </p:nvPr>
        </p:nvSpPr>
        <p:spPr>
          <a:xfrm>
            <a:off x="381000" y="152400"/>
            <a:ext cx="8229600" cy="1143000"/>
          </a:xfrm>
        </p:spPr>
        <p:txBody>
          <a:bodyPr/>
          <a:lstStyle/>
          <a:p>
            <a:r>
              <a:rPr lang="nl-NL" noProof="1" smtClean="0"/>
              <a:t>EHBV tool – Zaal 500 m3</a:t>
            </a:r>
          </a:p>
        </p:txBody>
      </p:sp>
      <p:pic>
        <p:nvPicPr>
          <p:cNvPr id="20482" name="Afbeelding 4" descr="Presentatie 6 okt 2020 - EHBV tool - 500m3.png"/>
          <p:cNvPicPr>
            <a:picLocks noChangeAspect="1"/>
          </p:cNvPicPr>
          <p:nvPr/>
        </p:nvPicPr>
        <p:blipFill>
          <a:blip r:embed="rId2"/>
          <a:srcRect/>
          <a:stretch>
            <a:fillRect/>
          </a:stretch>
        </p:blipFill>
        <p:spPr bwMode="auto">
          <a:xfrm>
            <a:off x="1751013" y="1041400"/>
            <a:ext cx="5324475"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401638"/>
            <a:ext cx="8229600" cy="868362"/>
          </a:xfrm>
        </p:spPr>
        <p:txBody>
          <a:bodyPr rtlCol="0">
            <a:normAutofit fontScale="90000"/>
          </a:bodyPr>
          <a:lstStyle/>
          <a:p>
            <a:pPr fontAlgn="auto">
              <a:spcAft>
                <a:spcPts val="0"/>
              </a:spcAft>
              <a:defRPr/>
            </a:pPr>
            <a:r>
              <a:rPr lang="nl-NL" dirty="0" smtClean="0"/>
              <a:t>Normen vergelijken</a:t>
            </a:r>
            <a:br>
              <a:rPr lang="nl-NL" dirty="0" smtClean="0"/>
            </a:br>
            <a:r>
              <a:rPr lang="nl-NL" sz="2222" dirty="0" smtClean="0"/>
              <a:t>Zaal I=500m3, Oppervlakte 120m2, 25 personen, 1 uur actief</a:t>
            </a:r>
            <a:br>
              <a:rPr lang="nl-NL" sz="2222" dirty="0" smtClean="0"/>
            </a:br>
            <a:r>
              <a:rPr lang="nl-NL" sz="2222" dirty="0" smtClean="0"/>
              <a:t>  </a:t>
            </a:r>
            <a:endParaRPr lang="nl-NL" sz="2222" dirty="0"/>
          </a:p>
        </p:txBody>
      </p:sp>
      <p:graphicFrame>
        <p:nvGraphicFramePr>
          <p:cNvPr id="27650" name="Object 2"/>
          <p:cNvGraphicFramePr>
            <a:graphicFrameLocks noChangeAspect="1"/>
          </p:cNvGraphicFramePr>
          <p:nvPr/>
        </p:nvGraphicFramePr>
        <p:xfrm>
          <a:off x="703263" y="2522538"/>
          <a:ext cx="8135937" cy="2971800"/>
        </p:xfrm>
        <a:graphic>
          <a:graphicData uri="http://schemas.openxmlformats.org/presentationml/2006/ole">
            <p:oleObj spid="_x0000_s27650" name="Document" r:id="rId3" imgW="6438663" imgH="1231855" progId="Word.Documen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745</Words>
  <Application>Microsoft Macintosh PowerPoint</Application>
  <PresentationFormat>Diavoorstelling (4:3)</PresentationFormat>
  <Paragraphs>105</Paragraphs>
  <Slides>13</Slides>
  <Notes>0</Notes>
  <HiddenSlides>0</HiddenSlides>
  <MMClips>0</MMClips>
  <ScaleCrop>false</ScaleCrop>
  <HeadingPairs>
    <vt:vector size="6" baseType="variant">
      <vt:variant>
        <vt:lpstr>Ontwerpsjabloon</vt:lpstr>
      </vt:variant>
      <vt:variant>
        <vt:i4>1</vt:i4>
      </vt:variant>
      <vt:variant>
        <vt:lpstr>Ingesloten OLE-bronprogramma's</vt:lpstr>
      </vt:variant>
      <vt:variant>
        <vt:i4>1</vt:i4>
      </vt:variant>
      <vt:variant>
        <vt:lpstr>Diatitels</vt:lpstr>
      </vt:variant>
      <vt:variant>
        <vt:i4>13</vt:i4>
      </vt:variant>
    </vt:vector>
  </HeadingPairs>
  <TitlesOfParts>
    <vt:vector size="15" baseType="lpstr">
      <vt:lpstr>Office-thema</vt:lpstr>
      <vt:lpstr>Document</vt:lpstr>
      <vt:lpstr>Dia 1</vt:lpstr>
      <vt:lpstr>Inhoud</vt:lpstr>
      <vt:lpstr>Normen voor ventilatie</vt:lpstr>
      <vt:lpstr>Bouwbesluit 2012 – Nieuwbouw (Tabel 3.28) </vt:lpstr>
      <vt:lpstr>Drank en Horecawet </vt:lpstr>
      <vt:lpstr>EHBV tool</vt:lpstr>
      <vt:lpstr>EHBV tool - Petruskerk</vt:lpstr>
      <vt:lpstr>EHBV tool – Zaal 500 m3</vt:lpstr>
      <vt:lpstr>Normen vergelijken Zaal I=500m3, Oppervlakte 120m2, 25 personen, 1 uur actief   </vt:lpstr>
      <vt:lpstr>Normen vergelijken, EHBV reactie: Zaal I = 500m3, Oppervlakte 120m2, 25 personen, 1 uur actief   </vt:lpstr>
      <vt:lpstr>Dia 11</vt:lpstr>
      <vt:lpstr>Dia 12</vt:lpstr>
      <vt:lpstr>Wat nu? RIVM +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KOORZANG &amp; COVID &amp; CO2</dc:title>
  <dc:creator>Henk Groen</dc:creator>
  <cp:lastModifiedBy>Henk Groen</cp:lastModifiedBy>
  <cp:revision>77</cp:revision>
  <cp:lastPrinted>2020-10-03T18:49:56Z</cp:lastPrinted>
  <dcterms:created xsi:type="dcterms:W3CDTF">2020-10-12T15:46:42Z</dcterms:created>
  <dcterms:modified xsi:type="dcterms:W3CDTF">2020-10-12T15:47:20Z</dcterms:modified>
</cp:coreProperties>
</file>